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4"/>
    <p:sldMasterId id="2147483676" r:id="rId5"/>
  </p:sldMasterIdLst>
  <p:notesMasterIdLst>
    <p:notesMasterId r:id="rId10"/>
  </p:notesMasterIdLst>
  <p:sldIdLst>
    <p:sldId id="384" r:id="rId6"/>
    <p:sldId id="380" r:id="rId7"/>
    <p:sldId id="381" r:id="rId8"/>
    <p:sldId id="383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en Louise Riis" initials="KLR" lastIdx="3" clrIdx="0">
    <p:extLst>
      <p:ext uri="{19B8F6BF-5375-455C-9EA6-DF929625EA0E}">
        <p15:presenceInfo xmlns:p15="http://schemas.microsoft.com/office/powerpoint/2012/main" userId="S-1-5-21-366892957-1912847537-1746912259-1122" providerId="AD"/>
      </p:ext>
    </p:extLst>
  </p:cmAuthor>
  <p:cmAuthor id="2" name="Heidi Lindholm" initials="HL" lastIdx="1" clrIdx="1">
    <p:extLst>
      <p:ext uri="{19B8F6BF-5375-455C-9EA6-DF929625EA0E}">
        <p15:presenceInfo xmlns:p15="http://schemas.microsoft.com/office/powerpoint/2012/main" userId="S-1-5-21-366892957-1912847537-1746912259-11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09"/>
  </p:normalViewPr>
  <p:slideViewPr>
    <p:cSldViewPr snapToGrid="0" snapToObjects="1">
      <p:cViewPr varScale="1">
        <p:scale>
          <a:sx n="37" d="100"/>
          <a:sy n="37" d="100"/>
        </p:scale>
        <p:origin x="122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5FFEA-47DD-2646-9312-0D543988393E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34308-BB0B-AE4B-8A12-302E95B6BCE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242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_Indled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fslu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 userDrawn="1"/>
        </p:nvSpPr>
        <p:spPr>
          <a:xfrm>
            <a:off x="1997676" y="1189037"/>
            <a:ext cx="40221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Franklin Gothic Heavy" charset="0"/>
                <a:ea typeface="Franklin Gothic Heavy" charset="0"/>
                <a:cs typeface="Franklin Gothic Heavy" charset="0"/>
              </a:defRPr>
            </a:lvl1pPr>
          </a:lstStyle>
          <a:p>
            <a:pPr algn="l"/>
            <a:r>
              <a:rPr lang="da-DK" sz="2400" dirty="0">
                <a:solidFill>
                  <a:schemeClr val="bg2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Tak for ordet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6715432" y="0"/>
            <a:ext cx="2428568" cy="11890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200" y="2534265"/>
            <a:ext cx="5684520" cy="181660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_Indled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Indledning_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6283" y="1946787"/>
            <a:ext cx="8542917" cy="29900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728" y="1946786"/>
            <a:ext cx="7504471" cy="2123769"/>
          </a:xfrm>
          <a:prstGeom prst="rect">
            <a:avLst/>
          </a:prstGeo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143000" y="4250967"/>
            <a:ext cx="714559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_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97811"/>
            <a:ext cx="59436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da-DK" dirty="0"/>
              <a:t>Klik for at redigere i master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28650" y="1902279"/>
            <a:ext cx="7886700" cy="42746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_P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280010"/>
            <a:ext cx="7886700" cy="2852737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2400" b="0" i="1">
                <a:latin typeface="Franklin Gothic Book" charset="0"/>
                <a:ea typeface="Franklin Gothic Book" charset="0"/>
                <a:cs typeface="Franklin Gothic Book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itle 1"/>
          <p:cNvSpPr txBox="1">
            <a:spLocks/>
          </p:cNvSpPr>
          <p:nvPr userDrawn="1"/>
        </p:nvSpPr>
        <p:spPr>
          <a:xfrm>
            <a:off x="628650" y="97811"/>
            <a:ext cx="5943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Franklin Gothic Heavy" charset="0"/>
                <a:ea typeface="Franklin Gothic Heavy" charset="0"/>
                <a:cs typeface="Franklin Gothic Heavy" charset="0"/>
              </a:defRPr>
            </a:lvl1pPr>
          </a:lstStyle>
          <a:p>
            <a:r>
              <a:rPr lang="da-DK" dirty="0"/>
              <a:t>Klik for at redigere i master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_Indhold_2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650158" y="1771651"/>
            <a:ext cx="3864692" cy="440531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50658" y="1771651"/>
            <a:ext cx="3864692" cy="4405311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628650" y="97811"/>
            <a:ext cx="5943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Franklin Gothic Heavy" charset="0"/>
                <a:ea typeface="Franklin Gothic Heavy" charset="0"/>
                <a:cs typeface="Franklin Gothic Heavy" charset="0"/>
              </a:defRPr>
            </a:lvl1pPr>
          </a:lstStyle>
          <a:p>
            <a:r>
              <a:rPr lang="da-DK" dirty="0"/>
              <a:t>Klik for at redigere i master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_Indhold_2spalter_m Under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0032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latin typeface="Franklin Gothic Heavy" charset="0"/>
                <a:ea typeface="Franklin Gothic Heavy" charset="0"/>
                <a:cs typeface="Franklin Gothic Heavy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346213"/>
            <a:ext cx="3868340" cy="38434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8554" y="1522301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latin typeface="Franklin Gothic Heavy" charset="0"/>
                <a:ea typeface="Franklin Gothic Heavy" charset="0"/>
                <a:cs typeface="Franklin Gothic Heavy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10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346213"/>
            <a:ext cx="3887391" cy="38434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628650" y="97811"/>
            <a:ext cx="5943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Franklin Gothic Heavy" charset="0"/>
                <a:ea typeface="Franklin Gothic Heavy" charset="0"/>
                <a:cs typeface="Franklin Gothic Heavy" charset="0"/>
              </a:defRPr>
            </a:lvl1pPr>
          </a:lstStyle>
          <a:p>
            <a:r>
              <a:rPr lang="da-DK" dirty="0"/>
              <a:t>Klik for at redigere i master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 userDrawn="1"/>
        </p:nvSpPr>
        <p:spPr>
          <a:xfrm>
            <a:off x="628650" y="97811"/>
            <a:ext cx="5943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Franklin Gothic Heavy" charset="0"/>
                <a:ea typeface="Franklin Gothic Heavy" charset="0"/>
                <a:cs typeface="Franklin Gothic Heavy" charset="0"/>
              </a:defRPr>
            </a:lvl1pPr>
          </a:lstStyle>
          <a:p>
            <a:r>
              <a:rPr lang="da-DK" dirty="0"/>
              <a:t>Klik for at redigere i master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nisk_Meget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309593" y="293493"/>
            <a:ext cx="8598433" cy="830841"/>
            <a:chOff x="319425" y="293493"/>
            <a:chExt cx="8598433" cy="830841"/>
          </a:xfrm>
          <a:solidFill>
            <a:schemeClr val="tx1"/>
          </a:solidFill>
        </p:grpSpPr>
        <p:sp>
          <p:nvSpPr>
            <p:cNvPr id="12" name="Rectangle 11"/>
            <p:cNvSpPr/>
            <p:nvPr userDrawn="1"/>
          </p:nvSpPr>
          <p:spPr>
            <a:xfrm>
              <a:off x="535368" y="293495"/>
              <a:ext cx="8382490" cy="8254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ight Triangle 12"/>
            <p:cNvSpPr/>
            <p:nvPr userDrawn="1"/>
          </p:nvSpPr>
          <p:spPr>
            <a:xfrm rot="10800000">
              <a:off x="319425" y="293493"/>
              <a:ext cx="215942" cy="830841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Rectangle 3"/>
          <p:cNvSpPr/>
          <p:nvPr userDrawn="1"/>
        </p:nvSpPr>
        <p:spPr>
          <a:xfrm>
            <a:off x="2477728" y="293495"/>
            <a:ext cx="6440129" cy="8254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308328"/>
            <a:ext cx="7886700" cy="360268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8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8650" y="1286527"/>
            <a:ext cx="7886700" cy="4890436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427" y="360305"/>
            <a:ext cx="2008147" cy="6417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Indledning_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6283" y="1946787"/>
            <a:ext cx="8542917" cy="29900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728" y="1946786"/>
            <a:ext cx="7504471" cy="2123769"/>
          </a:xfrm>
          <a:prstGeom prst="rect">
            <a:avLst/>
          </a:prstGeom>
        </p:spPr>
        <p:txBody>
          <a:bodyPr anchor="ctr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143000" y="4250967"/>
            <a:ext cx="714559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fslu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 userDrawn="1"/>
        </p:nvSpPr>
        <p:spPr>
          <a:xfrm>
            <a:off x="1997676" y="1189037"/>
            <a:ext cx="40221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Franklin Gothic Heavy" charset="0"/>
                <a:ea typeface="Franklin Gothic Heavy" charset="0"/>
                <a:cs typeface="Franklin Gothic Heavy" charset="0"/>
              </a:defRPr>
            </a:lvl1pPr>
          </a:lstStyle>
          <a:p>
            <a:pPr algn="l"/>
            <a:r>
              <a:rPr lang="da-DK" sz="2400" dirty="0">
                <a:solidFill>
                  <a:schemeClr val="tx1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Tak for ordet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6715432" y="0"/>
            <a:ext cx="2428568" cy="1189037"/>
          </a:xfrm>
          <a:prstGeom prst="rect">
            <a:avLst/>
          </a:prstGeom>
          <a:solidFill>
            <a:srgbClr val="F0E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200" y="2534265"/>
            <a:ext cx="5684520" cy="181660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_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97811"/>
            <a:ext cx="59436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da-DK" dirty="0"/>
              <a:t>Klik for at redigere i master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1902279"/>
            <a:ext cx="7886700" cy="42746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_P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280010"/>
            <a:ext cx="7886700" cy="2852737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2400" b="0" i="1">
                <a:latin typeface="Franklin Gothic Book" charset="0"/>
                <a:ea typeface="Franklin Gothic Book" charset="0"/>
                <a:cs typeface="Franklin Gothic Book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itle 1"/>
          <p:cNvSpPr txBox="1">
            <a:spLocks/>
          </p:cNvSpPr>
          <p:nvPr userDrawn="1"/>
        </p:nvSpPr>
        <p:spPr>
          <a:xfrm>
            <a:off x="628650" y="97811"/>
            <a:ext cx="5943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Franklin Gothic Heavy" charset="0"/>
                <a:ea typeface="Franklin Gothic Heavy" charset="0"/>
                <a:cs typeface="Franklin Gothic Heavy" charset="0"/>
              </a:defRPr>
            </a:lvl1pPr>
          </a:lstStyle>
          <a:p>
            <a:r>
              <a:rPr lang="da-DK" dirty="0">
                <a:solidFill>
                  <a:schemeClr val="bg2"/>
                </a:solidFill>
              </a:rPr>
              <a:t>Klik for at redigere i master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_Indhold_2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650158" y="1771651"/>
            <a:ext cx="3864692" cy="440531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50658" y="1771651"/>
            <a:ext cx="3864692" cy="4405311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628650" y="97811"/>
            <a:ext cx="5943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Franklin Gothic Heavy" charset="0"/>
                <a:ea typeface="Franklin Gothic Heavy" charset="0"/>
                <a:cs typeface="Franklin Gothic Heavy" charset="0"/>
              </a:defRPr>
            </a:lvl1pPr>
          </a:lstStyle>
          <a:p>
            <a:r>
              <a:rPr lang="da-DK" dirty="0">
                <a:solidFill>
                  <a:schemeClr val="bg2"/>
                </a:solidFill>
              </a:rPr>
              <a:t>Klik for at redigere i master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_Indhold_2spalter_m Under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0032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latin typeface="Franklin Gothic Heavy" charset="0"/>
                <a:ea typeface="Franklin Gothic Heavy" charset="0"/>
                <a:cs typeface="Franklin Gothic Heavy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346213"/>
            <a:ext cx="3868340" cy="38434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8554" y="1522301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latin typeface="Franklin Gothic Heavy" charset="0"/>
                <a:ea typeface="Franklin Gothic Heavy" charset="0"/>
                <a:cs typeface="Franklin Gothic Heavy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10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346213"/>
            <a:ext cx="3887391" cy="38434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628650" y="97811"/>
            <a:ext cx="5943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Franklin Gothic Heavy" charset="0"/>
                <a:ea typeface="Franklin Gothic Heavy" charset="0"/>
                <a:cs typeface="Franklin Gothic Heavy" charset="0"/>
              </a:defRPr>
            </a:lvl1pPr>
          </a:lstStyle>
          <a:p>
            <a:r>
              <a:rPr lang="da-DK" dirty="0">
                <a:solidFill>
                  <a:schemeClr val="bg2"/>
                </a:solidFill>
              </a:rPr>
              <a:t>Klik for at redigere i master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 userDrawn="1"/>
        </p:nvSpPr>
        <p:spPr>
          <a:xfrm>
            <a:off x="628650" y="97811"/>
            <a:ext cx="5943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Franklin Gothic Heavy" charset="0"/>
                <a:ea typeface="Franklin Gothic Heavy" charset="0"/>
                <a:cs typeface="Franklin Gothic Heavy" charset="0"/>
              </a:defRPr>
            </a:lvl1pPr>
          </a:lstStyle>
          <a:p>
            <a:r>
              <a:rPr lang="da-DK" dirty="0">
                <a:solidFill>
                  <a:schemeClr val="bg2"/>
                </a:solidFill>
              </a:rPr>
              <a:t>Klik for at redigere i master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nisk_Meget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 userDrawn="1"/>
        </p:nvGrpSpPr>
        <p:grpSpPr>
          <a:xfrm>
            <a:off x="319425" y="293493"/>
            <a:ext cx="8598433" cy="830841"/>
            <a:chOff x="319425" y="293493"/>
            <a:chExt cx="8598433" cy="830841"/>
          </a:xfrm>
        </p:grpSpPr>
        <p:sp>
          <p:nvSpPr>
            <p:cNvPr id="4" name="Rectangle 3"/>
            <p:cNvSpPr/>
            <p:nvPr userDrawn="1"/>
          </p:nvSpPr>
          <p:spPr>
            <a:xfrm>
              <a:off x="535368" y="293495"/>
              <a:ext cx="8382490" cy="8254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ight Triangle 10"/>
            <p:cNvSpPr/>
            <p:nvPr userDrawn="1"/>
          </p:nvSpPr>
          <p:spPr>
            <a:xfrm rot="10800000">
              <a:off x="319425" y="293493"/>
              <a:ext cx="215942" cy="830841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308328"/>
            <a:ext cx="7886700" cy="360268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8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8650" y="1286527"/>
            <a:ext cx="7886700" cy="4890436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427" y="360305"/>
            <a:ext cx="2008147" cy="64174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576051"/>
            <a:ext cx="7886700" cy="36009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97255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923" y="330809"/>
            <a:ext cx="2008147" cy="6417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924" y="327991"/>
            <a:ext cx="2008146" cy="641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45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84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91" r:id="rId9"/>
    <p:sldLayoutId id="214748368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bg1"/>
          </a:solidFill>
          <a:latin typeface="Franklin Gothic Heavy" charset="0"/>
          <a:ea typeface="Franklin Gothic Heavy" charset="0"/>
          <a:cs typeface="Franklin Gothic Heavy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50000"/>
        <a:buFontTx/>
        <a:buBlip>
          <a:blip r:embed="rId14"/>
        </a:buBlip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50000"/>
        <a:buFontTx/>
        <a:buBlip>
          <a:blip r:embed="rId14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50000"/>
        <a:buFontTx/>
        <a:buBlip>
          <a:blip r:embed="rId14"/>
        </a:buBlip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50000"/>
        <a:buFontTx/>
        <a:buBlip>
          <a:blip r:embed="rId14"/>
        </a:buBlip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50000"/>
        <a:buFontTx/>
        <a:buBlip>
          <a:blip r:embed="rId14"/>
        </a:buBlip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0EB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576051"/>
            <a:ext cx="7886700" cy="36009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97255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923" y="330809"/>
            <a:ext cx="2008147" cy="6417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924" y="327991"/>
            <a:ext cx="2008146" cy="641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573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7" r:id="rId1"/>
    <p:sldLayoutId id="2147483685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92" r:id="rId9"/>
    <p:sldLayoutId id="214748368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Franklin Gothic Heavy" charset="0"/>
          <a:ea typeface="Franklin Gothic Heavy" charset="0"/>
          <a:cs typeface="Franklin Gothic Heavy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50000"/>
        <a:buFontTx/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50000"/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50000"/>
        <a:buFontTx/>
        <a:buBlip>
          <a:blip r:embed="rId1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50000"/>
        <a:buFontTx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50000"/>
        <a:buFontTx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13F3E-862D-4B33-A546-B3A82764A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Rekapitulation:</a:t>
            </a:r>
            <a:br>
              <a:rPr lang="da-DK" dirty="0"/>
            </a:br>
            <a:r>
              <a:rPr lang="da-DK" dirty="0"/>
              <a:t>Formålet med aftalen omkring timebanksdata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D5FB1-F76B-4DA6-81B4-E38BF7C71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2279"/>
            <a:ext cx="8293100" cy="42746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dirty="0"/>
              <a:t>Medlemmets rettigheder skal være uændrede ved overflytning</a:t>
            </a:r>
          </a:p>
          <a:p>
            <a:r>
              <a:rPr lang="da-DK" dirty="0"/>
              <a:t>Medlemmet må hverken miste eller få timer på beskæftigelses-/genoptjeningskonto som følge af overflytning</a:t>
            </a:r>
          </a:p>
          <a:p>
            <a:r>
              <a:rPr lang="da-DK" dirty="0"/>
              <a:t>Ny kasse skal arbejde videre på det grundlag der er kommet fra gammel kasse</a:t>
            </a:r>
          </a:p>
          <a:p>
            <a:pPr lvl="1"/>
            <a:r>
              <a:rPr lang="da-DK" dirty="0"/>
              <a:t>Har gl. Kasse godkendt noget som overenskomstmæssigt, så er det det på gl. Kasse ansvar</a:t>
            </a:r>
          </a:p>
          <a:p>
            <a:pPr lvl="1"/>
            <a:r>
              <a:rPr lang="da-DK" dirty="0"/>
              <a:t>Har gl. Kasse indsat lønoplysninger manuelt, så har gl. Kasse dokumentation og ny kasse skal bare acceptere</a:t>
            </a:r>
          </a:p>
          <a:p>
            <a:pPr lvl="1"/>
            <a:r>
              <a:rPr lang="da-DK" dirty="0"/>
              <a:t>Har gl. Kasse annulleret indberetninger fra IR, så har de dokumentation for at indberetningen burde have været som de har tastet – det skal ny kasse acceptere.</a:t>
            </a: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17769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13F3E-862D-4B33-A546-B3A82764A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Opsummering af aftalen omkring timebanksdata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D5FB1-F76B-4DA6-81B4-E38BF7C71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dirty="0"/>
              <a:t>Den delmængde af  timebanksoplysninger, der medsendes i pakke 2 og 4 </a:t>
            </a:r>
            <a:r>
              <a:rPr lang="da-DK" b="1" dirty="0"/>
              <a:t>skal være </a:t>
            </a:r>
            <a:r>
              <a:rPr lang="da-DK" dirty="0"/>
              <a:t>begrænset til følgende </a:t>
            </a:r>
          </a:p>
          <a:p>
            <a:r>
              <a:rPr lang="da-DK" dirty="0"/>
              <a:t>Periode:</a:t>
            </a:r>
            <a:br>
              <a:rPr lang="da-DK" dirty="0"/>
            </a:br>
            <a:r>
              <a:rPr lang="da-DK" dirty="0"/>
              <a:t>Lønindberetninger, der har indberetningsdato i perioden </a:t>
            </a:r>
            <a:r>
              <a:rPr lang="da-DK" b="1" dirty="0"/>
              <a:t>fra seneste indplacering i ordinær indplacering </a:t>
            </a:r>
            <a:r>
              <a:rPr lang="da-DK" dirty="0"/>
              <a:t>og </a:t>
            </a:r>
            <a:br>
              <a:rPr lang="da-DK" dirty="0"/>
            </a:br>
            <a:r>
              <a:rPr lang="da-DK" b="1" dirty="0"/>
              <a:t>til ”sidst hentet” </a:t>
            </a:r>
            <a:r>
              <a:rPr lang="da-DK" dirty="0"/>
              <a:t>ved seneste tælleropdatering forud for overflytning</a:t>
            </a:r>
          </a:p>
          <a:p>
            <a:r>
              <a:rPr lang="da-DK" dirty="0"/>
              <a:t>Indhold:</a:t>
            </a:r>
            <a:br>
              <a:rPr lang="da-DK" dirty="0"/>
            </a:br>
            <a:r>
              <a:rPr lang="da-DK" dirty="0"/>
              <a:t>indtægt og timer, der efter deres art – dvs indkomsttype/ indkomstart (kode 68) er af en karakter, at de efter fraflytterkassens vurdering </a:t>
            </a:r>
            <a:r>
              <a:rPr lang="da-DK" b="1" dirty="0"/>
              <a:t>indgår på genoptjeningskontoen</a:t>
            </a:r>
          </a:p>
          <a:p>
            <a:r>
              <a:rPr lang="da-DK" dirty="0"/>
              <a:t>Status:</a:t>
            </a:r>
            <a:br>
              <a:rPr lang="da-DK" dirty="0"/>
            </a:br>
            <a:r>
              <a:rPr lang="da-DK" dirty="0"/>
              <a:t>kun lønindberetninger med status = </a:t>
            </a:r>
            <a:r>
              <a:rPr lang="da-DK" b="1" dirty="0"/>
              <a:t>G</a:t>
            </a:r>
            <a:r>
              <a:rPr lang="da-DK" dirty="0"/>
              <a:t>yldig eller </a:t>
            </a:r>
            <a:r>
              <a:rPr lang="da-DK" b="1" dirty="0"/>
              <a:t>U</a:t>
            </a:r>
            <a:r>
              <a:rPr lang="da-DK" dirty="0"/>
              <a:t>afklaret skal medsendes.</a:t>
            </a:r>
          </a:p>
        </p:txBody>
      </p:sp>
    </p:spTree>
    <p:extLst>
      <p:ext uri="{BB962C8B-B14F-4D97-AF65-F5344CB8AC3E}">
        <p14:creationId xmlns:p14="http://schemas.microsoft.com/office/powerpoint/2010/main" val="3603941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13F3E-862D-4B33-A546-B3A82764A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Opsummering af aftalen omkring timebanksdata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D5FB1-F76B-4DA6-81B4-E38BF7C71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5853670"/>
            <a:ext cx="5810250" cy="864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1800" dirty="0"/>
              <a:t>Timebanksdata, der kan indgå på genindplaceringkontoen</a:t>
            </a:r>
          </a:p>
          <a:p>
            <a:pPr marL="0" indent="0">
              <a:buNone/>
            </a:pPr>
            <a:r>
              <a:rPr lang="da-DK" sz="1800" dirty="0"/>
              <a:t>Øvrige data i timebanken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449B535-A596-4564-B4B9-632DA5E04E82}"/>
              </a:ext>
            </a:extLst>
          </p:cNvPr>
          <p:cNvCxnSpPr>
            <a:cxnSpLocks/>
          </p:cNvCxnSpPr>
          <p:nvPr/>
        </p:nvCxnSpPr>
        <p:spPr>
          <a:xfrm>
            <a:off x="228600" y="2501900"/>
            <a:ext cx="8458200" cy="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C70C59A-3535-477D-A6DA-A124EF8B68CE}"/>
              </a:ext>
            </a:extLst>
          </p:cNvPr>
          <p:cNvSpPr txBox="1"/>
          <p:nvPr/>
        </p:nvSpPr>
        <p:spPr>
          <a:xfrm>
            <a:off x="2413000" y="2019300"/>
            <a:ext cx="1130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>
                <a:solidFill>
                  <a:schemeClr val="bg1"/>
                </a:solidFill>
              </a:rPr>
              <a:t>Indplacering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DA3A60-AD55-492F-9105-29E09FDD1C84}"/>
              </a:ext>
            </a:extLst>
          </p:cNvPr>
          <p:cNvSpPr txBox="1"/>
          <p:nvPr/>
        </p:nvSpPr>
        <p:spPr>
          <a:xfrm>
            <a:off x="4006850" y="1954311"/>
            <a:ext cx="1352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>
                <a:solidFill>
                  <a:schemeClr val="bg1"/>
                </a:solidFill>
              </a:rPr>
              <a:t>Sidste tæller-opdatering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4AA77A-146B-4453-934A-6767C599A907}"/>
              </a:ext>
            </a:extLst>
          </p:cNvPr>
          <p:cNvSpPr txBox="1"/>
          <p:nvPr/>
        </p:nvSpPr>
        <p:spPr>
          <a:xfrm>
            <a:off x="5359400" y="2035144"/>
            <a:ext cx="1130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>
                <a:solidFill>
                  <a:schemeClr val="bg1"/>
                </a:solidFill>
              </a:rPr>
              <a:t>overflytning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FDAC085-2C1B-420C-A187-449C5D9E17A8}"/>
              </a:ext>
            </a:extLst>
          </p:cNvPr>
          <p:cNvSpPr txBox="1"/>
          <p:nvPr/>
        </p:nvSpPr>
        <p:spPr>
          <a:xfrm>
            <a:off x="7048500" y="1933543"/>
            <a:ext cx="1130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>
                <a:solidFill>
                  <a:schemeClr val="bg1"/>
                </a:solidFill>
              </a:rPr>
              <a:t>Anmodning om pakke 4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D01FEFD-0895-4A73-B6A4-3ED89C528352}"/>
              </a:ext>
            </a:extLst>
          </p:cNvPr>
          <p:cNvCxnSpPr/>
          <p:nvPr/>
        </p:nvCxnSpPr>
        <p:spPr>
          <a:xfrm>
            <a:off x="2978150" y="2400300"/>
            <a:ext cx="0" cy="2413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6AEF799-7654-4528-B011-7D02044AF2C8}"/>
              </a:ext>
            </a:extLst>
          </p:cNvPr>
          <p:cNvCxnSpPr/>
          <p:nvPr/>
        </p:nvCxnSpPr>
        <p:spPr>
          <a:xfrm>
            <a:off x="4514850" y="2413000"/>
            <a:ext cx="0" cy="2413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9B2259E-FFAF-4B80-B40A-B5B831C4A2C7}"/>
              </a:ext>
            </a:extLst>
          </p:cNvPr>
          <p:cNvCxnSpPr/>
          <p:nvPr/>
        </p:nvCxnSpPr>
        <p:spPr>
          <a:xfrm>
            <a:off x="5873750" y="2387600"/>
            <a:ext cx="0" cy="2413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F359946-7F7C-45AA-A1FE-734F27EC0588}"/>
              </a:ext>
            </a:extLst>
          </p:cNvPr>
          <p:cNvCxnSpPr/>
          <p:nvPr/>
        </p:nvCxnSpPr>
        <p:spPr>
          <a:xfrm>
            <a:off x="7651750" y="2387600"/>
            <a:ext cx="0" cy="2413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E9C18371-279A-4823-839D-67CA2E4CDDBA}"/>
              </a:ext>
            </a:extLst>
          </p:cNvPr>
          <p:cNvSpPr/>
          <p:nvPr/>
        </p:nvSpPr>
        <p:spPr>
          <a:xfrm>
            <a:off x="228600" y="2641600"/>
            <a:ext cx="5645150" cy="144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3AB74FB-66C4-4DC3-8CBA-697BE984173A}"/>
              </a:ext>
            </a:extLst>
          </p:cNvPr>
          <p:cNvSpPr/>
          <p:nvPr/>
        </p:nvSpPr>
        <p:spPr>
          <a:xfrm>
            <a:off x="228600" y="2768599"/>
            <a:ext cx="5645150" cy="30485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94E8F9D-646F-4083-9C35-B75C667281CC}"/>
              </a:ext>
            </a:extLst>
          </p:cNvPr>
          <p:cNvSpPr txBox="1"/>
          <p:nvPr/>
        </p:nvSpPr>
        <p:spPr>
          <a:xfrm>
            <a:off x="1295403" y="2623237"/>
            <a:ext cx="4495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>
                    <a:lumMod val="50000"/>
                  </a:schemeClr>
                </a:solidFill>
              </a:rPr>
              <a:t>Fraflytterkassens samlede timebank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BB62C66-95D4-42AD-A0F7-8B7C43A52CAF}"/>
              </a:ext>
            </a:extLst>
          </p:cNvPr>
          <p:cNvSpPr/>
          <p:nvPr/>
        </p:nvSpPr>
        <p:spPr>
          <a:xfrm>
            <a:off x="228600" y="5925751"/>
            <a:ext cx="400050" cy="144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F10F05F-A663-4F04-A5D9-F654B274B4C6}"/>
              </a:ext>
            </a:extLst>
          </p:cNvPr>
          <p:cNvSpPr/>
          <p:nvPr/>
        </p:nvSpPr>
        <p:spPr>
          <a:xfrm>
            <a:off x="228600" y="6278059"/>
            <a:ext cx="381000" cy="1441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3470BEE-4E00-4DE5-824E-9D6A17F47096}"/>
              </a:ext>
            </a:extLst>
          </p:cNvPr>
          <p:cNvSpPr/>
          <p:nvPr/>
        </p:nvSpPr>
        <p:spPr>
          <a:xfrm>
            <a:off x="2978150" y="3302001"/>
            <a:ext cx="1536700" cy="127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95F6B76-E7A1-4348-85ED-D09FA13F9C4B}"/>
              </a:ext>
            </a:extLst>
          </p:cNvPr>
          <p:cNvSpPr txBox="1"/>
          <p:nvPr/>
        </p:nvSpPr>
        <p:spPr>
          <a:xfrm>
            <a:off x="4978400" y="3162301"/>
            <a:ext cx="3289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Sendes via DO som timebanksoplysninger i pakke 4</a:t>
            </a:r>
          </a:p>
        </p:txBody>
      </p:sp>
    </p:spTree>
    <p:extLst>
      <p:ext uri="{BB962C8B-B14F-4D97-AF65-F5344CB8AC3E}">
        <p14:creationId xmlns:p14="http://schemas.microsoft.com/office/powerpoint/2010/main" val="151884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  <p:bldP spid="11" grpId="0"/>
      <p:bldP spid="13" grpId="0"/>
      <p:bldP spid="21" grpId="0" animBg="1"/>
      <p:bldP spid="23" grpId="0" animBg="1"/>
      <p:bldP spid="24" grpId="0"/>
      <p:bldP spid="26" grpId="0" animBg="1"/>
      <p:bldP spid="28" grpId="0" animBg="1"/>
      <p:bldP spid="30" grpId="0" animBg="1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13F3E-862D-4B33-A546-B3A82764A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Opsummering af aftalen omkring timebanksdata</a:t>
            </a:r>
          </a:p>
        </p:txBody>
      </p:sp>
      <p:sp>
        <p:nvSpPr>
          <p:cNvPr id="6" name="Flowchart: Manual Operation 5">
            <a:extLst>
              <a:ext uri="{FF2B5EF4-FFF2-40B4-BE49-F238E27FC236}">
                <a16:creationId xmlns:a16="http://schemas.microsoft.com/office/drawing/2014/main" id="{91E616DC-6F7F-46AE-B26A-6FB42B46088B}"/>
              </a:ext>
            </a:extLst>
          </p:cNvPr>
          <p:cNvSpPr/>
          <p:nvPr/>
        </p:nvSpPr>
        <p:spPr>
          <a:xfrm>
            <a:off x="1524000" y="1663700"/>
            <a:ext cx="6223000" cy="1143000"/>
          </a:xfrm>
          <a:prstGeom prst="flowChartManualOperati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Flowchart: Manual Operation 7">
            <a:extLst>
              <a:ext uri="{FF2B5EF4-FFF2-40B4-BE49-F238E27FC236}">
                <a16:creationId xmlns:a16="http://schemas.microsoft.com/office/drawing/2014/main" id="{1021C219-7E2B-48ED-8A79-5DB2B1BF5D84}"/>
              </a:ext>
            </a:extLst>
          </p:cNvPr>
          <p:cNvSpPr/>
          <p:nvPr/>
        </p:nvSpPr>
        <p:spPr>
          <a:xfrm>
            <a:off x="2755900" y="2806700"/>
            <a:ext cx="3721100" cy="1143000"/>
          </a:xfrm>
          <a:prstGeom prst="flowChartManualOperation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/>
              <a:t>Lønindberetninger med modtagedato </a:t>
            </a:r>
          </a:p>
          <a:p>
            <a:pPr algn="ctr"/>
            <a:r>
              <a:rPr lang="da-DK" sz="1400" b="1" dirty="0"/>
              <a:t>fra</a:t>
            </a:r>
            <a:r>
              <a:rPr lang="da-DK" sz="1400" dirty="0"/>
              <a:t> indplacering i ordinæar indplacering </a:t>
            </a:r>
          </a:p>
          <a:p>
            <a:pPr algn="ctr"/>
            <a:r>
              <a:rPr lang="da-DK" sz="1400" b="1" dirty="0"/>
              <a:t>til</a:t>
            </a:r>
            <a:r>
              <a:rPr lang="da-DK" sz="1400" dirty="0"/>
              <a:t> ”sidst hentet”</a:t>
            </a:r>
          </a:p>
        </p:txBody>
      </p:sp>
      <p:sp>
        <p:nvSpPr>
          <p:cNvPr id="10" name="Flowchart: Manual Operation 9">
            <a:extLst>
              <a:ext uri="{FF2B5EF4-FFF2-40B4-BE49-F238E27FC236}">
                <a16:creationId xmlns:a16="http://schemas.microsoft.com/office/drawing/2014/main" id="{A4A41BD9-BBF7-4778-81F0-DA7E0E4F9424}"/>
              </a:ext>
            </a:extLst>
          </p:cNvPr>
          <p:cNvSpPr/>
          <p:nvPr/>
        </p:nvSpPr>
        <p:spPr>
          <a:xfrm>
            <a:off x="3492500" y="3949700"/>
            <a:ext cx="2222500" cy="1143000"/>
          </a:xfrm>
          <a:prstGeom prst="flowChartManualOperation">
            <a:avLst/>
          </a:prstGeom>
          <a:solidFill>
            <a:schemeClr val="bg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/>
              <a:t>Lønindberet-ninger, der kan indgå på </a:t>
            </a:r>
            <a:r>
              <a:rPr lang="da-DK" sz="1400" b="1" dirty="0"/>
              <a:t>genoptjenings-kontoen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886C50-6A58-4080-927B-54ECD08DD0C5}"/>
              </a:ext>
            </a:extLst>
          </p:cNvPr>
          <p:cNvSpPr txBox="1"/>
          <p:nvPr/>
        </p:nvSpPr>
        <p:spPr>
          <a:xfrm>
            <a:off x="2895600" y="2050534"/>
            <a:ext cx="367665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>
                    <a:lumMod val="50000"/>
                  </a:schemeClr>
                </a:solidFill>
              </a:rPr>
              <a:t>Fraflytterkassens samlede timebank</a:t>
            </a:r>
          </a:p>
        </p:txBody>
      </p:sp>
      <p:sp>
        <p:nvSpPr>
          <p:cNvPr id="13" name="Flowchart: Manual Operation 12">
            <a:extLst>
              <a:ext uri="{FF2B5EF4-FFF2-40B4-BE49-F238E27FC236}">
                <a16:creationId xmlns:a16="http://schemas.microsoft.com/office/drawing/2014/main" id="{D1548651-37E9-4587-84EF-36B525936DA6}"/>
              </a:ext>
            </a:extLst>
          </p:cNvPr>
          <p:cNvSpPr/>
          <p:nvPr/>
        </p:nvSpPr>
        <p:spPr>
          <a:xfrm>
            <a:off x="3924300" y="5092700"/>
            <a:ext cx="1371600" cy="1143000"/>
          </a:xfrm>
          <a:prstGeom prst="flowChartManualOperation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Med status =</a:t>
            </a:r>
            <a:endParaRPr lang="da-DK" sz="1400" dirty="0"/>
          </a:p>
          <a:p>
            <a:pPr algn="ctr"/>
            <a:r>
              <a:rPr lang="da-DK" sz="1400" b="1" dirty="0"/>
              <a:t>G</a:t>
            </a:r>
            <a:r>
              <a:rPr lang="da-DK" sz="1400" dirty="0"/>
              <a:t> eller </a:t>
            </a:r>
            <a:r>
              <a:rPr lang="da-DK" sz="1400" b="1" dirty="0"/>
              <a:t>U</a:t>
            </a:r>
            <a:endParaRPr lang="da-DK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6520F81-ED2B-4464-8051-0539341A87B8}"/>
              </a:ext>
            </a:extLst>
          </p:cNvPr>
          <p:cNvSpPr txBox="1"/>
          <p:nvPr/>
        </p:nvSpPr>
        <p:spPr>
          <a:xfrm>
            <a:off x="4064000" y="6252426"/>
            <a:ext cx="1079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>
                <a:solidFill>
                  <a:schemeClr val="bg2"/>
                </a:solidFill>
              </a:rPr>
              <a:t>DO- timebank</a:t>
            </a:r>
          </a:p>
        </p:txBody>
      </p:sp>
    </p:spTree>
    <p:extLst>
      <p:ext uri="{BB962C8B-B14F-4D97-AF65-F5344CB8AC3E}">
        <p14:creationId xmlns:p14="http://schemas.microsoft.com/office/powerpoint/2010/main" val="167108848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rgbClr val="FFFFFF"/>
      </a:dk1>
      <a:lt1>
        <a:srgbClr val="006B70"/>
      </a:lt1>
      <a:dk2>
        <a:srgbClr val="FFFFFF"/>
      </a:dk2>
      <a:lt2>
        <a:srgbClr val="006B70"/>
      </a:lt2>
      <a:accent1>
        <a:srgbClr val="C9DED9"/>
      </a:accent1>
      <a:accent2>
        <a:srgbClr val="C95123"/>
      </a:accent2>
      <a:accent3>
        <a:srgbClr val="7D0C55"/>
      </a:accent3>
      <a:accent4>
        <a:srgbClr val="B7343B"/>
      </a:accent4>
      <a:accent5>
        <a:srgbClr val="BBA309"/>
      </a:accent5>
      <a:accent6>
        <a:srgbClr val="00B3B3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skabelon 2017.potx" id="{CC0F133A-057E-4478-9C14-5E23C2A9F9C1}" vid="{3E438B7D-A4BF-42E8-A494-422ECD8B2C28}"/>
    </a:ext>
  </a:extLst>
</a:theme>
</file>

<file path=ppt/theme/theme2.xml><?xml version="1.0" encoding="utf-8"?>
<a:theme xmlns:a="http://schemas.openxmlformats.org/drawingml/2006/main" name="2_Office Theme">
  <a:themeElements>
    <a:clrScheme name="D-AK_Farvepalette">
      <a:dk1>
        <a:srgbClr val="F0EBE6"/>
      </a:dk1>
      <a:lt1>
        <a:srgbClr val="006B70"/>
      </a:lt1>
      <a:dk2>
        <a:srgbClr val="FFFFFF"/>
      </a:dk2>
      <a:lt2>
        <a:srgbClr val="006B70"/>
      </a:lt2>
      <a:accent1>
        <a:srgbClr val="C9DED9"/>
      </a:accent1>
      <a:accent2>
        <a:srgbClr val="C95123"/>
      </a:accent2>
      <a:accent3>
        <a:srgbClr val="7D0C55"/>
      </a:accent3>
      <a:accent4>
        <a:srgbClr val="B7343B"/>
      </a:accent4>
      <a:accent5>
        <a:srgbClr val="BBA309"/>
      </a:accent5>
      <a:accent6>
        <a:srgbClr val="00B3B3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skabelon 2017.potx" id="{CC0F133A-057E-4478-9C14-5E23C2A9F9C1}" vid="{C49A338A-8A36-42E0-AD7D-5F4D471E300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DB6AAA83802F409D2FA62609B03727" ma:contentTypeVersion="13" ma:contentTypeDescription="Create a new document." ma:contentTypeScope="" ma:versionID="9107c0d9b981d37c8d1a22642c09c769">
  <xsd:schema xmlns:xsd="http://www.w3.org/2001/XMLSchema" xmlns:xs="http://www.w3.org/2001/XMLSchema" xmlns:p="http://schemas.microsoft.com/office/2006/metadata/properties" xmlns:ns3="dbc05d06-3b5a-4ffd-8296-5d905902a5f6" xmlns:ns4="5de04215-dc4e-4af8-8b96-35c9ff0eee06" targetNamespace="http://schemas.microsoft.com/office/2006/metadata/properties" ma:root="true" ma:fieldsID="2ffd5d77529cfb9b0a85ea6ad29568e0" ns3:_="" ns4:_="">
    <xsd:import namespace="dbc05d06-3b5a-4ffd-8296-5d905902a5f6"/>
    <xsd:import namespace="5de04215-dc4e-4af8-8b96-35c9ff0eee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c05d06-3b5a-4ffd-8296-5d905902a5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e04215-dc4e-4af8-8b96-35c9ff0eee0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20600DE-AA6D-417F-9A2E-791A178142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c05d06-3b5a-4ffd-8296-5d905902a5f6"/>
    <ds:schemaRef ds:uri="5de04215-dc4e-4af8-8b96-35c9ff0eee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9292B9-D899-4320-A3C8-64D2A5C7C84A}">
  <ds:schemaRefs>
    <ds:schemaRef ds:uri="http://purl.org/dc/dcmitype/"/>
    <ds:schemaRef ds:uri="5de04215-dc4e-4af8-8b96-35c9ff0eee06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dbc05d06-3b5a-4ffd-8296-5d905902a5f6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3AF4EE5-EF77-4D39-877F-946581C2FF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skabelon 2017</Template>
  <TotalTime>7274</TotalTime>
  <Words>282</Words>
  <Application>Microsoft Office PowerPoint</Application>
  <PresentationFormat>Skærmshow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4</vt:i4>
      </vt:variant>
    </vt:vector>
  </HeadingPairs>
  <TitlesOfParts>
    <vt:vector size="11" baseType="lpstr">
      <vt:lpstr>Arial</vt:lpstr>
      <vt:lpstr>Calibri</vt:lpstr>
      <vt:lpstr>Franklin Gothic Book</vt:lpstr>
      <vt:lpstr>Franklin Gothic Heavy</vt:lpstr>
      <vt:lpstr>Franklin Gothic Medium</vt:lpstr>
      <vt:lpstr>1_Office Theme</vt:lpstr>
      <vt:lpstr>2_Office Theme</vt:lpstr>
      <vt:lpstr>Rekapitulation: Formålet med aftalen omkring timebanksdata</vt:lpstr>
      <vt:lpstr>Opsummering af aftalen omkring timebanksdata</vt:lpstr>
      <vt:lpstr>Opsummering af aftalen omkring timebanksdata</vt:lpstr>
      <vt:lpstr>Opsummering af aftalen omkring timebanksdata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Karen Louise Riis</dc:creator>
  <cp:lastModifiedBy>Lone Christensen</cp:lastModifiedBy>
  <cp:revision>585</cp:revision>
  <cp:lastPrinted>2019-05-28T13:46:25Z</cp:lastPrinted>
  <dcterms:created xsi:type="dcterms:W3CDTF">2017-10-03T06:14:17Z</dcterms:created>
  <dcterms:modified xsi:type="dcterms:W3CDTF">2020-11-02T11:22:02Z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0x0101001BDB6AAA83802F409D2FA62609B03727</vt:lpwstr>
  </property>
</Properties>
</file>