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676" r:id="rId5"/>
  </p:sldMasterIdLst>
  <p:notesMasterIdLst>
    <p:notesMasterId r:id="rId20"/>
  </p:notesMasterIdLst>
  <p:sldIdLst>
    <p:sldId id="337" r:id="rId6"/>
    <p:sldId id="379" r:id="rId7"/>
    <p:sldId id="389" r:id="rId8"/>
    <p:sldId id="390" r:id="rId9"/>
    <p:sldId id="380" r:id="rId10"/>
    <p:sldId id="381" r:id="rId11"/>
    <p:sldId id="383" r:id="rId12"/>
    <p:sldId id="384" r:id="rId13"/>
    <p:sldId id="382" r:id="rId14"/>
    <p:sldId id="386" r:id="rId15"/>
    <p:sldId id="388" r:id="rId16"/>
    <p:sldId id="387" r:id="rId17"/>
    <p:sldId id="385" r:id="rId18"/>
    <p:sldId id="391"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Louise Riis" initials="KLR" lastIdx="3" clrIdx="0">
    <p:extLst>
      <p:ext uri="{19B8F6BF-5375-455C-9EA6-DF929625EA0E}">
        <p15:presenceInfo xmlns:p15="http://schemas.microsoft.com/office/powerpoint/2012/main" userId="S-1-5-21-366892957-1912847537-1746912259-1122" providerId="AD"/>
      </p:ext>
    </p:extLst>
  </p:cmAuthor>
  <p:cmAuthor id="2" name="Heidi Lindholm" initials="HL" lastIdx="1" clrIdx="1">
    <p:extLst>
      <p:ext uri="{19B8F6BF-5375-455C-9EA6-DF929625EA0E}">
        <p15:presenceInfo xmlns:p15="http://schemas.microsoft.com/office/powerpoint/2012/main" userId="S-1-5-21-366892957-1912847537-1746912259-1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3A5C3D-7038-4636-B53D-BF4A65FD4737}" v="245" dt="2020-10-27T12:53:47.76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9"/>
  </p:normalViewPr>
  <p:slideViewPr>
    <p:cSldViewPr snapToGrid="0" snapToObjects="1">
      <p:cViewPr varScale="1">
        <p:scale>
          <a:sx n="33" d="100"/>
          <a:sy n="33" d="100"/>
        </p:scale>
        <p:origin x="13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095FFEA-47DD-2646-9312-0D543988393E}" type="datetimeFigureOut">
              <a:rPr lang="en-US" smtClean="0"/>
              <a:t>11/2/2020</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7234308-BB0B-AE4B-8A12-302E95B6BCE5}" type="slidenum">
              <a:rPr lang="en-US" smtClean="0"/>
              <a:t>‹nr.›</a:t>
            </a:fld>
            <a:endParaRPr lang="en-US" dirty="0"/>
          </a:p>
        </p:txBody>
      </p:sp>
    </p:spTree>
    <p:extLst>
      <p:ext uri="{BB962C8B-B14F-4D97-AF65-F5344CB8AC3E}">
        <p14:creationId xmlns:p14="http://schemas.microsoft.com/office/powerpoint/2010/main" val="128924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_Indlednin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Afslutning">
    <p:spTree>
      <p:nvGrpSpPr>
        <p:cNvPr id="1" name=""/>
        <p:cNvGrpSpPr/>
        <p:nvPr/>
      </p:nvGrpSpPr>
      <p:grpSpPr>
        <a:xfrm>
          <a:off x="0" y="0"/>
          <a:ext cx="0" cy="0"/>
          <a:chOff x="0" y="0"/>
          <a:chExt cx="0" cy="0"/>
        </a:xfrm>
      </p:grpSpPr>
      <p:sp>
        <p:nvSpPr>
          <p:cNvPr id="3" name="Titel 1"/>
          <p:cNvSpPr txBox="1">
            <a:spLocks/>
          </p:cNvSpPr>
          <p:nvPr userDrawn="1"/>
        </p:nvSpPr>
        <p:spPr>
          <a:xfrm>
            <a:off x="1997676" y="1189037"/>
            <a:ext cx="4022124"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bg1"/>
                </a:solidFill>
                <a:latin typeface="Franklin Gothic Heavy" charset="0"/>
                <a:ea typeface="Franklin Gothic Heavy" charset="0"/>
                <a:cs typeface="Franklin Gothic Heavy" charset="0"/>
              </a:defRPr>
            </a:lvl1pPr>
          </a:lstStyle>
          <a:p>
            <a:pPr algn="l"/>
            <a:r>
              <a:rPr lang="da-DK" sz="2400" dirty="0">
                <a:solidFill>
                  <a:schemeClr val="bg2"/>
                </a:solidFill>
                <a:latin typeface="Franklin Gothic Book" charset="0"/>
                <a:ea typeface="Franklin Gothic Book" charset="0"/>
                <a:cs typeface="Franklin Gothic Book" charset="0"/>
              </a:rPr>
              <a:t>Tak for ordet</a:t>
            </a:r>
          </a:p>
        </p:txBody>
      </p:sp>
      <p:sp>
        <p:nvSpPr>
          <p:cNvPr id="6" name="Rectangle 5"/>
          <p:cNvSpPr/>
          <p:nvPr userDrawn="1"/>
        </p:nvSpPr>
        <p:spPr>
          <a:xfrm>
            <a:off x="6715432" y="0"/>
            <a:ext cx="2428568" cy="1189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8200" y="2534265"/>
            <a:ext cx="5684520" cy="1816607"/>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_Indlednin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_Indledning_Elem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296283" y="1946787"/>
            <a:ext cx="8542917" cy="2990021"/>
          </a:xfrm>
          <a:prstGeom prst="rect">
            <a:avLst/>
          </a:prstGeom>
        </p:spPr>
      </p:pic>
      <p:sp>
        <p:nvSpPr>
          <p:cNvPr id="2" name="Title 1"/>
          <p:cNvSpPr>
            <a:spLocks noGrp="1"/>
          </p:cNvSpPr>
          <p:nvPr>
            <p:ph type="ctrTitle"/>
          </p:nvPr>
        </p:nvSpPr>
        <p:spPr>
          <a:xfrm>
            <a:off x="953728" y="1946786"/>
            <a:ext cx="7504471" cy="2123769"/>
          </a:xfrm>
          <a:prstGeom prst="rect">
            <a:avLst/>
          </a:prstGeom>
        </p:spPr>
        <p:txBody>
          <a:bodyPr anchor="ctr"/>
          <a:lstStyle>
            <a:lvl1pPr algn="ctr">
              <a:defRPr sz="6000">
                <a:solidFill>
                  <a:schemeClr val="bg1"/>
                </a:solidFill>
              </a:defRPr>
            </a:lvl1pPr>
          </a:lstStyle>
          <a:p>
            <a:r>
              <a:rPr lang="en-US" dirty="0"/>
              <a:t>Click to edit Master title style</a:t>
            </a:r>
          </a:p>
        </p:txBody>
      </p:sp>
      <p:sp>
        <p:nvSpPr>
          <p:cNvPr id="5" name="Subtitle 2"/>
          <p:cNvSpPr>
            <a:spLocks noGrp="1"/>
          </p:cNvSpPr>
          <p:nvPr>
            <p:ph type="subTitle" idx="1"/>
          </p:nvPr>
        </p:nvSpPr>
        <p:spPr>
          <a:xfrm>
            <a:off x="1143000" y="4250967"/>
            <a:ext cx="7145594"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_Indhold">
    <p:spTree>
      <p:nvGrpSpPr>
        <p:cNvPr id="1" name=""/>
        <p:cNvGrpSpPr/>
        <p:nvPr/>
      </p:nvGrpSpPr>
      <p:grpSpPr>
        <a:xfrm>
          <a:off x="0" y="0"/>
          <a:ext cx="0" cy="0"/>
          <a:chOff x="0" y="0"/>
          <a:chExt cx="0" cy="0"/>
        </a:xfrm>
      </p:grpSpPr>
      <p:sp>
        <p:nvSpPr>
          <p:cNvPr id="4" name="Title 1"/>
          <p:cNvSpPr>
            <a:spLocks noGrp="1"/>
          </p:cNvSpPr>
          <p:nvPr>
            <p:ph type="title"/>
          </p:nvPr>
        </p:nvSpPr>
        <p:spPr>
          <a:xfrm>
            <a:off x="628650" y="97811"/>
            <a:ext cx="5943600" cy="1325563"/>
          </a:xfrm>
          <a:prstGeom prst="rect">
            <a:avLst/>
          </a:prstGeom>
        </p:spPr>
        <p:txBody>
          <a:bodyPr>
            <a:normAutofit/>
          </a:bodyPr>
          <a:lstStyle>
            <a:lvl1pPr>
              <a:defRPr sz="3200"/>
            </a:lvl1pPr>
          </a:lstStyle>
          <a:p>
            <a:r>
              <a:rPr lang="da-DK" dirty="0"/>
              <a:t>Klik for at redigere i master</a:t>
            </a:r>
            <a:endParaRPr lang="en-US" dirty="0"/>
          </a:p>
        </p:txBody>
      </p:sp>
      <p:sp>
        <p:nvSpPr>
          <p:cNvPr id="5" name="Content Placeholder 2"/>
          <p:cNvSpPr>
            <a:spLocks noGrp="1"/>
          </p:cNvSpPr>
          <p:nvPr>
            <p:ph idx="1"/>
          </p:nvPr>
        </p:nvSpPr>
        <p:spPr>
          <a:xfrm>
            <a:off x="628650" y="1902279"/>
            <a:ext cx="7886700" cy="4274683"/>
          </a:xfrm>
        </p:spPr>
        <p:txBody>
          <a:bodyPr/>
          <a:lstStyle>
            <a:lvl1pPr>
              <a:defRPr sz="2400"/>
            </a:lvl1pPr>
            <a:lvl2pPr>
              <a:defRPr sz="2000"/>
            </a:lvl2pPr>
            <a:lvl3pPr>
              <a:defRPr sz="1800"/>
            </a:lvl3pPr>
            <a:lvl4pPr>
              <a:defRPr sz="1800"/>
            </a:lvl4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tat_Pull">
    <p:spTree>
      <p:nvGrpSpPr>
        <p:cNvPr id="1" name=""/>
        <p:cNvGrpSpPr/>
        <p:nvPr/>
      </p:nvGrpSpPr>
      <p:grpSpPr>
        <a:xfrm>
          <a:off x="0" y="0"/>
          <a:ext cx="0" cy="0"/>
          <a:chOff x="0" y="0"/>
          <a:chExt cx="0" cy="0"/>
        </a:xfrm>
      </p:grpSpPr>
      <p:sp>
        <p:nvSpPr>
          <p:cNvPr id="2" name="Title 1"/>
          <p:cNvSpPr>
            <a:spLocks noGrp="1"/>
          </p:cNvSpPr>
          <p:nvPr>
            <p:ph type="title"/>
          </p:nvPr>
        </p:nvSpPr>
        <p:spPr>
          <a:xfrm>
            <a:off x="623888" y="2280010"/>
            <a:ext cx="7886700" cy="2852737"/>
          </a:xfrm>
          <a:prstGeom prst="rect">
            <a:avLst/>
          </a:prstGeom>
        </p:spPr>
        <p:txBody>
          <a:bodyPr anchor="t">
            <a:normAutofit/>
          </a:bodyPr>
          <a:lstStyle>
            <a:lvl1pPr algn="ctr">
              <a:defRPr sz="2400" b="0" i="1">
                <a:latin typeface="Franklin Gothic Book" charset="0"/>
                <a:ea typeface="Franklin Gothic Book" charset="0"/>
                <a:cs typeface="Franklin Gothic Book" charset="0"/>
              </a:defRPr>
            </a:lvl1pPr>
          </a:lstStyle>
          <a:p>
            <a:r>
              <a:rPr lang="en-US" dirty="0"/>
              <a:t>Click to edit Master title style</a:t>
            </a:r>
          </a:p>
        </p:txBody>
      </p:sp>
      <p:sp>
        <p:nvSpPr>
          <p:cNvPr id="4" name="Title 1"/>
          <p:cNvSpPr txBox="1">
            <a:spLocks/>
          </p:cNvSpPr>
          <p:nvPr userDrawn="1"/>
        </p:nvSpPr>
        <p:spPr>
          <a:xfrm>
            <a:off x="628650" y="97811"/>
            <a:ext cx="5943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Franklin Gothic Heavy" charset="0"/>
                <a:ea typeface="Franklin Gothic Heavy" charset="0"/>
                <a:cs typeface="Franklin Gothic Heavy" charset="0"/>
              </a:defRPr>
            </a:lvl1pPr>
          </a:lstStyle>
          <a:p>
            <a:r>
              <a:rPr lang="da-DK" dirty="0"/>
              <a:t>Klik for at redigere i master</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skrift_Indhold_2spalter">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50158" y="1771651"/>
            <a:ext cx="3864692" cy="4405312"/>
          </a:xfrm>
        </p:spPr>
        <p:txBody>
          <a:bodyPr/>
          <a:lstStyle>
            <a:lvl1pPr>
              <a:defRPr sz="2400"/>
            </a:lvl1pPr>
            <a:lvl2pPr>
              <a:defRPr sz="2200"/>
            </a:lvl2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6" name="Content Placeholder 3"/>
          <p:cNvSpPr>
            <a:spLocks noGrp="1"/>
          </p:cNvSpPr>
          <p:nvPr>
            <p:ph sz="half" idx="2"/>
          </p:nvPr>
        </p:nvSpPr>
        <p:spPr>
          <a:xfrm>
            <a:off x="4650658" y="1771651"/>
            <a:ext cx="3864692" cy="4405311"/>
          </a:xfrm>
        </p:spPr>
        <p:txBody>
          <a:bodyPr/>
          <a:lstStyle>
            <a:lvl1pPr>
              <a:defRPr sz="2400"/>
            </a:lvl1pPr>
            <a:lvl2pPr>
              <a:defRPr sz="2200"/>
            </a:lvl2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7" name="Title 1"/>
          <p:cNvSpPr txBox="1">
            <a:spLocks/>
          </p:cNvSpPr>
          <p:nvPr userDrawn="1"/>
        </p:nvSpPr>
        <p:spPr>
          <a:xfrm>
            <a:off x="628650" y="97811"/>
            <a:ext cx="5943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Franklin Gothic Heavy" charset="0"/>
                <a:ea typeface="Franklin Gothic Heavy" charset="0"/>
                <a:cs typeface="Franklin Gothic Heavy" charset="0"/>
              </a:defRPr>
            </a:lvl1pPr>
          </a:lstStyle>
          <a:p>
            <a:r>
              <a:rPr lang="da-DK" dirty="0"/>
              <a:t>Klik for at redigere i master</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skrift_Indhold_2spalter_m Underoverskrift">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628650" y="1520032"/>
            <a:ext cx="3868340" cy="823912"/>
          </a:xfrm>
        </p:spPr>
        <p:txBody>
          <a:bodyPr anchor="b">
            <a:normAutofit/>
          </a:bodyPr>
          <a:lstStyle>
            <a:lvl1pPr marL="0" indent="0">
              <a:buNone/>
              <a:defRPr sz="1800" b="1">
                <a:latin typeface="Franklin Gothic Heavy" charset="0"/>
                <a:ea typeface="Franklin Gothic Heavy" charset="0"/>
                <a:cs typeface="Franklin Gothic Heav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8" name="Content Placeholder 3"/>
          <p:cNvSpPr>
            <a:spLocks noGrp="1"/>
          </p:cNvSpPr>
          <p:nvPr>
            <p:ph sz="half" idx="2"/>
          </p:nvPr>
        </p:nvSpPr>
        <p:spPr>
          <a:xfrm>
            <a:off x="629842" y="2346213"/>
            <a:ext cx="3868340" cy="3843450"/>
          </a:xfrm>
        </p:spPr>
        <p:txBody>
          <a:bodyPr/>
          <a:lstStyle>
            <a:lvl1pPr>
              <a:defRPr sz="2400"/>
            </a:lvl1pPr>
            <a:lvl2pPr>
              <a:defRPr sz="2000"/>
            </a:lvl2pPr>
            <a:lvl3pPr>
              <a:defRPr sz="1800"/>
            </a:lvl3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9" name="Text Placeholder 4"/>
          <p:cNvSpPr>
            <a:spLocks noGrp="1"/>
          </p:cNvSpPr>
          <p:nvPr>
            <p:ph type="body" sz="quarter" idx="3"/>
          </p:nvPr>
        </p:nvSpPr>
        <p:spPr>
          <a:xfrm>
            <a:off x="4628554" y="1522301"/>
            <a:ext cx="3887391" cy="823912"/>
          </a:xfrm>
        </p:spPr>
        <p:txBody>
          <a:bodyPr anchor="b">
            <a:normAutofit/>
          </a:bodyPr>
          <a:lstStyle>
            <a:lvl1pPr marL="0" indent="0">
              <a:buNone/>
              <a:defRPr sz="1800" b="1">
                <a:latin typeface="Franklin Gothic Heavy" charset="0"/>
                <a:ea typeface="Franklin Gothic Heavy" charset="0"/>
                <a:cs typeface="Franklin Gothic Heav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0" name="Content Placeholder 5"/>
          <p:cNvSpPr>
            <a:spLocks noGrp="1"/>
          </p:cNvSpPr>
          <p:nvPr>
            <p:ph sz="quarter" idx="4"/>
          </p:nvPr>
        </p:nvSpPr>
        <p:spPr>
          <a:xfrm>
            <a:off x="4629150" y="2346213"/>
            <a:ext cx="3887391" cy="3843450"/>
          </a:xfrm>
        </p:spPr>
        <p:txBody>
          <a:bodyPr/>
          <a:lstStyle>
            <a:lvl1pPr>
              <a:defRPr sz="2400"/>
            </a:lvl1pPr>
            <a:lvl2pPr>
              <a:defRPr sz="2000"/>
            </a:lvl2pPr>
            <a:lvl3pPr>
              <a:defRPr sz="1800"/>
            </a:lvl3pPr>
            <a:lvl4pPr>
              <a:defRPr sz="1800"/>
            </a:lvl4pPr>
            <a:lvl5pPr>
              <a:defRPr sz="1800"/>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1" name="Title 1"/>
          <p:cNvSpPr txBox="1">
            <a:spLocks/>
          </p:cNvSpPr>
          <p:nvPr userDrawn="1"/>
        </p:nvSpPr>
        <p:spPr>
          <a:xfrm>
            <a:off x="628650" y="97811"/>
            <a:ext cx="5943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Franklin Gothic Heavy" charset="0"/>
                <a:ea typeface="Franklin Gothic Heavy" charset="0"/>
                <a:cs typeface="Franklin Gothic Heavy" charset="0"/>
              </a:defRPr>
            </a:lvl1pPr>
          </a:lstStyle>
          <a:p>
            <a:r>
              <a:rPr lang="da-DK" dirty="0"/>
              <a:t>Klik for at redigere i master</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3" name="Title 1"/>
          <p:cNvSpPr txBox="1">
            <a:spLocks/>
          </p:cNvSpPr>
          <p:nvPr userDrawn="1"/>
        </p:nvSpPr>
        <p:spPr>
          <a:xfrm>
            <a:off x="628650" y="97811"/>
            <a:ext cx="5943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Franklin Gothic Heavy" charset="0"/>
                <a:ea typeface="Franklin Gothic Heavy" charset="0"/>
                <a:cs typeface="Franklin Gothic Heavy" charset="0"/>
              </a:defRPr>
            </a:lvl1pPr>
          </a:lstStyle>
          <a:p>
            <a:r>
              <a:rPr lang="da-DK" dirty="0"/>
              <a:t>Klik for at redigere i master</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nisk_MegetTekst">
    <p:spTree>
      <p:nvGrpSpPr>
        <p:cNvPr id="1" name=""/>
        <p:cNvGrpSpPr/>
        <p:nvPr/>
      </p:nvGrpSpPr>
      <p:grpSpPr>
        <a:xfrm>
          <a:off x="0" y="0"/>
          <a:ext cx="0" cy="0"/>
          <a:chOff x="0" y="0"/>
          <a:chExt cx="0" cy="0"/>
        </a:xfrm>
      </p:grpSpPr>
      <p:grpSp>
        <p:nvGrpSpPr>
          <p:cNvPr id="11" name="Group 10"/>
          <p:cNvGrpSpPr/>
          <p:nvPr userDrawn="1"/>
        </p:nvGrpSpPr>
        <p:grpSpPr>
          <a:xfrm>
            <a:off x="309593" y="293493"/>
            <a:ext cx="8598433" cy="830841"/>
            <a:chOff x="319425" y="293493"/>
            <a:chExt cx="8598433" cy="830841"/>
          </a:xfrm>
          <a:solidFill>
            <a:schemeClr val="tx1"/>
          </a:solidFill>
        </p:grpSpPr>
        <p:sp>
          <p:nvSpPr>
            <p:cNvPr id="12" name="Rectangle 11"/>
            <p:cNvSpPr/>
            <p:nvPr userDrawn="1"/>
          </p:nvSpPr>
          <p:spPr>
            <a:xfrm>
              <a:off x="535368" y="293495"/>
              <a:ext cx="8382490" cy="8254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userDrawn="1"/>
          </p:nvSpPr>
          <p:spPr>
            <a:xfrm rot="10800000">
              <a:off x="319425" y="293493"/>
              <a:ext cx="215942" cy="83084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p:cNvSpPr/>
          <p:nvPr userDrawn="1"/>
        </p:nvSpPr>
        <p:spPr>
          <a:xfrm>
            <a:off x="2477728" y="293495"/>
            <a:ext cx="6440129" cy="8254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628650" y="308328"/>
            <a:ext cx="7886700" cy="360268"/>
          </a:xfrm>
          <a:prstGeom prst="rect">
            <a:avLst/>
          </a:prstGeom>
        </p:spPr>
        <p:txBody>
          <a:bodyPr anchor="t">
            <a:normAutofit/>
          </a:bodyPr>
          <a:lstStyle>
            <a:lvl1pPr>
              <a:defRPr sz="2800">
                <a:solidFill>
                  <a:schemeClr val="bg2"/>
                </a:solidFill>
                <a:latin typeface="+mj-lt"/>
              </a:defRPr>
            </a:lvl1pPr>
          </a:lstStyle>
          <a:p>
            <a:r>
              <a:rPr lang="en-US" dirty="0"/>
              <a:t>Click to edit Master title style</a:t>
            </a:r>
          </a:p>
        </p:txBody>
      </p:sp>
      <p:sp>
        <p:nvSpPr>
          <p:cNvPr id="7" name="Content Placeholder 2"/>
          <p:cNvSpPr>
            <a:spLocks noGrp="1"/>
          </p:cNvSpPr>
          <p:nvPr>
            <p:ph idx="1"/>
          </p:nvPr>
        </p:nvSpPr>
        <p:spPr>
          <a:xfrm>
            <a:off x="628650" y="1286527"/>
            <a:ext cx="7886700" cy="4890436"/>
          </a:xfrm>
        </p:spPr>
        <p:txBody>
          <a:bodyPr/>
          <a:lstStyle>
            <a:lvl1pPr>
              <a:defRPr sz="24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6427" y="360305"/>
            <a:ext cx="2008147" cy="64174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Indledning_Elem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296283" y="1946787"/>
            <a:ext cx="8542917" cy="2990021"/>
          </a:xfrm>
          <a:prstGeom prst="rect">
            <a:avLst/>
          </a:prstGeom>
        </p:spPr>
      </p:pic>
      <p:sp>
        <p:nvSpPr>
          <p:cNvPr id="2" name="Title 1"/>
          <p:cNvSpPr>
            <a:spLocks noGrp="1"/>
          </p:cNvSpPr>
          <p:nvPr>
            <p:ph type="ctrTitle"/>
          </p:nvPr>
        </p:nvSpPr>
        <p:spPr>
          <a:xfrm>
            <a:off x="953728" y="1946786"/>
            <a:ext cx="7504471" cy="2123769"/>
          </a:xfrm>
          <a:prstGeom prst="rect">
            <a:avLst/>
          </a:prstGeom>
        </p:spPr>
        <p:txBody>
          <a:bodyPr anchor="ctr"/>
          <a:lstStyle>
            <a:lvl1pPr algn="ctr">
              <a:defRPr sz="6000">
                <a:solidFill>
                  <a:schemeClr val="tx1"/>
                </a:solidFill>
              </a:defRPr>
            </a:lvl1pPr>
          </a:lstStyle>
          <a:p>
            <a:r>
              <a:rPr lang="en-US" dirty="0"/>
              <a:t>Click to edit Master title style</a:t>
            </a:r>
          </a:p>
        </p:txBody>
      </p:sp>
      <p:sp>
        <p:nvSpPr>
          <p:cNvPr id="5" name="Subtitle 2"/>
          <p:cNvSpPr>
            <a:spLocks noGrp="1"/>
          </p:cNvSpPr>
          <p:nvPr>
            <p:ph type="subTitle" idx="1"/>
          </p:nvPr>
        </p:nvSpPr>
        <p:spPr>
          <a:xfrm>
            <a:off x="1143000" y="4250967"/>
            <a:ext cx="7145594"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Afslutning">
    <p:spTree>
      <p:nvGrpSpPr>
        <p:cNvPr id="1" name=""/>
        <p:cNvGrpSpPr/>
        <p:nvPr/>
      </p:nvGrpSpPr>
      <p:grpSpPr>
        <a:xfrm>
          <a:off x="0" y="0"/>
          <a:ext cx="0" cy="0"/>
          <a:chOff x="0" y="0"/>
          <a:chExt cx="0" cy="0"/>
        </a:xfrm>
      </p:grpSpPr>
      <p:sp>
        <p:nvSpPr>
          <p:cNvPr id="3" name="Titel 1"/>
          <p:cNvSpPr txBox="1">
            <a:spLocks/>
          </p:cNvSpPr>
          <p:nvPr userDrawn="1"/>
        </p:nvSpPr>
        <p:spPr>
          <a:xfrm>
            <a:off x="1997676" y="1189037"/>
            <a:ext cx="4022124"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bg1"/>
                </a:solidFill>
                <a:latin typeface="Franklin Gothic Heavy" charset="0"/>
                <a:ea typeface="Franklin Gothic Heavy" charset="0"/>
                <a:cs typeface="Franklin Gothic Heavy" charset="0"/>
              </a:defRPr>
            </a:lvl1pPr>
          </a:lstStyle>
          <a:p>
            <a:pPr algn="l"/>
            <a:r>
              <a:rPr lang="da-DK" sz="2400" dirty="0">
                <a:solidFill>
                  <a:schemeClr val="tx1"/>
                </a:solidFill>
                <a:latin typeface="Franklin Gothic Book" charset="0"/>
                <a:ea typeface="Franklin Gothic Book" charset="0"/>
                <a:cs typeface="Franklin Gothic Book" charset="0"/>
              </a:rPr>
              <a:t>Tak for ordet</a:t>
            </a:r>
          </a:p>
        </p:txBody>
      </p:sp>
      <p:sp>
        <p:nvSpPr>
          <p:cNvPr id="6" name="Rectangle 5"/>
          <p:cNvSpPr/>
          <p:nvPr userDrawn="1"/>
        </p:nvSpPr>
        <p:spPr>
          <a:xfrm>
            <a:off x="6715432" y="0"/>
            <a:ext cx="2428568" cy="1189037"/>
          </a:xfrm>
          <a:prstGeom prst="rect">
            <a:avLst/>
          </a:prstGeom>
          <a:solidFill>
            <a:srgbClr val="F0EB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08200" y="2534265"/>
            <a:ext cx="5684520" cy="18166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skrift_Indhold">
    <p:spTree>
      <p:nvGrpSpPr>
        <p:cNvPr id="1" name=""/>
        <p:cNvGrpSpPr/>
        <p:nvPr/>
      </p:nvGrpSpPr>
      <p:grpSpPr>
        <a:xfrm>
          <a:off x="0" y="0"/>
          <a:ext cx="0" cy="0"/>
          <a:chOff x="0" y="0"/>
          <a:chExt cx="0" cy="0"/>
        </a:xfrm>
      </p:grpSpPr>
      <p:sp>
        <p:nvSpPr>
          <p:cNvPr id="5" name="Title 1"/>
          <p:cNvSpPr>
            <a:spLocks noGrp="1"/>
          </p:cNvSpPr>
          <p:nvPr>
            <p:ph type="title"/>
          </p:nvPr>
        </p:nvSpPr>
        <p:spPr>
          <a:xfrm>
            <a:off x="628650" y="97811"/>
            <a:ext cx="5943600" cy="1325563"/>
          </a:xfrm>
          <a:prstGeom prst="rect">
            <a:avLst/>
          </a:prstGeom>
        </p:spPr>
        <p:txBody>
          <a:bodyPr>
            <a:normAutofit/>
          </a:bodyPr>
          <a:lstStyle>
            <a:lvl1pPr>
              <a:defRPr sz="3200"/>
            </a:lvl1pPr>
          </a:lstStyle>
          <a:p>
            <a:r>
              <a:rPr lang="da-DK" dirty="0"/>
              <a:t>Klik for at redigere i master</a:t>
            </a:r>
            <a:endParaRPr lang="en-US" dirty="0"/>
          </a:p>
        </p:txBody>
      </p:sp>
      <p:sp>
        <p:nvSpPr>
          <p:cNvPr id="6" name="Content Placeholder 2"/>
          <p:cNvSpPr>
            <a:spLocks noGrp="1"/>
          </p:cNvSpPr>
          <p:nvPr>
            <p:ph idx="1"/>
          </p:nvPr>
        </p:nvSpPr>
        <p:spPr>
          <a:xfrm>
            <a:off x="628650" y="1902279"/>
            <a:ext cx="7886700" cy="4274683"/>
          </a:xfrm>
        </p:spPr>
        <p:txBody>
          <a:bodyPr/>
          <a:lstStyle>
            <a:lvl1pPr>
              <a:defRPr sz="2400"/>
            </a:lvl1pPr>
            <a:lvl2pPr>
              <a:defRPr sz="2000"/>
            </a:lvl2pPr>
            <a:lvl3pPr>
              <a:defRPr sz="1800"/>
            </a:lvl3pPr>
            <a:lvl4pPr>
              <a:defRPr sz="1800"/>
            </a:lvl4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itat_Pull">
    <p:spTree>
      <p:nvGrpSpPr>
        <p:cNvPr id="1" name=""/>
        <p:cNvGrpSpPr/>
        <p:nvPr/>
      </p:nvGrpSpPr>
      <p:grpSpPr>
        <a:xfrm>
          <a:off x="0" y="0"/>
          <a:ext cx="0" cy="0"/>
          <a:chOff x="0" y="0"/>
          <a:chExt cx="0" cy="0"/>
        </a:xfrm>
      </p:grpSpPr>
      <p:sp>
        <p:nvSpPr>
          <p:cNvPr id="2" name="Title 1"/>
          <p:cNvSpPr>
            <a:spLocks noGrp="1"/>
          </p:cNvSpPr>
          <p:nvPr>
            <p:ph type="title"/>
          </p:nvPr>
        </p:nvSpPr>
        <p:spPr>
          <a:xfrm>
            <a:off x="623888" y="2280010"/>
            <a:ext cx="7886700" cy="2852737"/>
          </a:xfrm>
          <a:prstGeom prst="rect">
            <a:avLst/>
          </a:prstGeom>
        </p:spPr>
        <p:txBody>
          <a:bodyPr anchor="t">
            <a:normAutofit/>
          </a:bodyPr>
          <a:lstStyle>
            <a:lvl1pPr algn="ctr">
              <a:defRPr sz="2400" b="0" i="1">
                <a:latin typeface="Franklin Gothic Book" charset="0"/>
                <a:ea typeface="Franklin Gothic Book" charset="0"/>
                <a:cs typeface="Franklin Gothic Book" charset="0"/>
              </a:defRPr>
            </a:lvl1pPr>
          </a:lstStyle>
          <a:p>
            <a:r>
              <a:rPr lang="en-US" dirty="0"/>
              <a:t>Click to edit Master title style</a:t>
            </a:r>
          </a:p>
        </p:txBody>
      </p:sp>
      <p:sp>
        <p:nvSpPr>
          <p:cNvPr id="4" name="Title 1"/>
          <p:cNvSpPr txBox="1">
            <a:spLocks/>
          </p:cNvSpPr>
          <p:nvPr userDrawn="1"/>
        </p:nvSpPr>
        <p:spPr>
          <a:xfrm>
            <a:off x="628650" y="97811"/>
            <a:ext cx="5943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Franklin Gothic Heavy" charset="0"/>
                <a:ea typeface="Franklin Gothic Heavy" charset="0"/>
                <a:cs typeface="Franklin Gothic Heavy" charset="0"/>
              </a:defRPr>
            </a:lvl1pPr>
          </a:lstStyle>
          <a:p>
            <a:r>
              <a:rPr lang="da-DK" dirty="0">
                <a:solidFill>
                  <a:schemeClr val="bg2"/>
                </a:solidFill>
              </a:rPr>
              <a:t>Klik for at redigere i master</a:t>
            </a:r>
            <a:endParaRPr lang="en-US" dirty="0">
              <a:solidFill>
                <a:schemeClr val="bg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_Indhold_2spalter">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50158" y="1771651"/>
            <a:ext cx="3864692" cy="4405312"/>
          </a:xfrm>
        </p:spPr>
        <p:txBody>
          <a:bodyPr/>
          <a:lstStyle>
            <a:lvl1pPr>
              <a:defRPr sz="2400"/>
            </a:lvl1pPr>
            <a:lvl2pPr>
              <a:defRPr sz="2200"/>
            </a:lvl2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6" name="Content Placeholder 3"/>
          <p:cNvSpPr>
            <a:spLocks noGrp="1"/>
          </p:cNvSpPr>
          <p:nvPr>
            <p:ph sz="half" idx="2"/>
          </p:nvPr>
        </p:nvSpPr>
        <p:spPr>
          <a:xfrm>
            <a:off x="4650658" y="1771651"/>
            <a:ext cx="3864692" cy="4405311"/>
          </a:xfrm>
        </p:spPr>
        <p:txBody>
          <a:bodyPr/>
          <a:lstStyle>
            <a:lvl1pPr>
              <a:defRPr sz="2400"/>
            </a:lvl1pPr>
            <a:lvl2pPr>
              <a:defRPr sz="2200"/>
            </a:lvl2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7" name="Title 1"/>
          <p:cNvSpPr txBox="1">
            <a:spLocks/>
          </p:cNvSpPr>
          <p:nvPr userDrawn="1"/>
        </p:nvSpPr>
        <p:spPr>
          <a:xfrm>
            <a:off x="628650" y="97811"/>
            <a:ext cx="5943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Franklin Gothic Heavy" charset="0"/>
                <a:ea typeface="Franklin Gothic Heavy" charset="0"/>
                <a:cs typeface="Franklin Gothic Heavy" charset="0"/>
              </a:defRPr>
            </a:lvl1pPr>
          </a:lstStyle>
          <a:p>
            <a:r>
              <a:rPr lang="da-DK" dirty="0">
                <a:solidFill>
                  <a:schemeClr val="bg2"/>
                </a:solidFill>
              </a:rPr>
              <a:t>Klik for at redigere i master</a:t>
            </a:r>
            <a:endParaRPr lang="en-US" dirty="0">
              <a:solidFill>
                <a:schemeClr val="bg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_Indhold_2spalter_m Underoverskrift">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628650" y="1520032"/>
            <a:ext cx="3868340" cy="823912"/>
          </a:xfrm>
        </p:spPr>
        <p:txBody>
          <a:bodyPr anchor="b">
            <a:normAutofit/>
          </a:bodyPr>
          <a:lstStyle>
            <a:lvl1pPr marL="0" indent="0">
              <a:buNone/>
              <a:defRPr sz="1800" b="1">
                <a:latin typeface="Franklin Gothic Heavy" charset="0"/>
                <a:ea typeface="Franklin Gothic Heavy" charset="0"/>
                <a:cs typeface="Franklin Gothic Heav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8" name="Content Placeholder 3"/>
          <p:cNvSpPr>
            <a:spLocks noGrp="1"/>
          </p:cNvSpPr>
          <p:nvPr>
            <p:ph sz="half" idx="2"/>
          </p:nvPr>
        </p:nvSpPr>
        <p:spPr>
          <a:xfrm>
            <a:off x="629842" y="2346213"/>
            <a:ext cx="3868340" cy="3843450"/>
          </a:xfrm>
        </p:spPr>
        <p:txBody>
          <a:bodyPr/>
          <a:lstStyle>
            <a:lvl1pPr>
              <a:defRPr sz="2400"/>
            </a:lvl1pPr>
            <a:lvl2pPr>
              <a:defRPr sz="2000"/>
            </a:lvl2pPr>
            <a:lvl3pPr>
              <a:defRPr sz="1800"/>
            </a:lvl3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9" name="Text Placeholder 4"/>
          <p:cNvSpPr>
            <a:spLocks noGrp="1"/>
          </p:cNvSpPr>
          <p:nvPr>
            <p:ph type="body" sz="quarter" idx="3"/>
          </p:nvPr>
        </p:nvSpPr>
        <p:spPr>
          <a:xfrm>
            <a:off x="4628554" y="1522301"/>
            <a:ext cx="3887391" cy="823912"/>
          </a:xfrm>
        </p:spPr>
        <p:txBody>
          <a:bodyPr anchor="b">
            <a:normAutofit/>
          </a:bodyPr>
          <a:lstStyle>
            <a:lvl1pPr marL="0" indent="0">
              <a:buNone/>
              <a:defRPr sz="1800" b="1">
                <a:latin typeface="Franklin Gothic Heavy" charset="0"/>
                <a:ea typeface="Franklin Gothic Heavy" charset="0"/>
                <a:cs typeface="Franklin Gothic Heavy"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10" name="Content Placeholder 5"/>
          <p:cNvSpPr>
            <a:spLocks noGrp="1"/>
          </p:cNvSpPr>
          <p:nvPr>
            <p:ph sz="quarter" idx="4"/>
          </p:nvPr>
        </p:nvSpPr>
        <p:spPr>
          <a:xfrm>
            <a:off x="4629150" y="2346213"/>
            <a:ext cx="3887391" cy="3843450"/>
          </a:xfrm>
        </p:spPr>
        <p:txBody>
          <a:bodyPr/>
          <a:lstStyle>
            <a:lvl1pPr>
              <a:defRPr sz="2400"/>
            </a:lvl1pPr>
            <a:lvl2pPr>
              <a:defRPr sz="2000"/>
            </a:lvl2pPr>
            <a:lvl3pPr>
              <a:defRPr sz="1800"/>
            </a:lvl3pPr>
            <a:lvl4pPr>
              <a:defRPr sz="1800"/>
            </a:lvl4pPr>
            <a:lvl5pPr>
              <a:defRPr sz="1800"/>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11" name="Title 1"/>
          <p:cNvSpPr txBox="1">
            <a:spLocks/>
          </p:cNvSpPr>
          <p:nvPr userDrawn="1"/>
        </p:nvSpPr>
        <p:spPr>
          <a:xfrm>
            <a:off x="628650" y="97811"/>
            <a:ext cx="5943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Franklin Gothic Heavy" charset="0"/>
                <a:ea typeface="Franklin Gothic Heavy" charset="0"/>
                <a:cs typeface="Franklin Gothic Heavy" charset="0"/>
              </a:defRPr>
            </a:lvl1pPr>
          </a:lstStyle>
          <a:p>
            <a:r>
              <a:rPr lang="da-DK" dirty="0">
                <a:solidFill>
                  <a:schemeClr val="bg2"/>
                </a:solidFill>
              </a:rPr>
              <a:t>Klik for at redigere i master</a:t>
            </a:r>
            <a:endParaRPr lang="en-US" dirty="0">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3" name="Title 1"/>
          <p:cNvSpPr txBox="1">
            <a:spLocks/>
          </p:cNvSpPr>
          <p:nvPr userDrawn="1"/>
        </p:nvSpPr>
        <p:spPr>
          <a:xfrm>
            <a:off x="628650" y="97811"/>
            <a:ext cx="5943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Franklin Gothic Heavy" charset="0"/>
                <a:ea typeface="Franklin Gothic Heavy" charset="0"/>
                <a:cs typeface="Franklin Gothic Heavy" charset="0"/>
              </a:defRPr>
            </a:lvl1pPr>
          </a:lstStyle>
          <a:p>
            <a:r>
              <a:rPr lang="da-DK" dirty="0">
                <a:solidFill>
                  <a:schemeClr val="bg2"/>
                </a:solidFill>
              </a:rPr>
              <a:t>Klik for at redigere i master</a:t>
            </a:r>
            <a:endParaRPr lang="en-US" dirty="0">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nisk_MegetTekst">
    <p:spTree>
      <p:nvGrpSpPr>
        <p:cNvPr id="1" name=""/>
        <p:cNvGrpSpPr/>
        <p:nvPr/>
      </p:nvGrpSpPr>
      <p:grpSpPr>
        <a:xfrm>
          <a:off x="0" y="0"/>
          <a:ext cx="0" cy="0"/>
          <a:chOff x="0" y="0"/>
          <a:chExt cx="0" cy="0"/>
        </a:xfrm>
      </p:grpSpPr>
      <p:grpSp>
        <p:nvGrpSpPr>
          <p:cNvPr id="12" name="Group 11"/>
          <p:cNvGrpSpPr/>
          <p:nvPr userDrawn="1"/>
        </p:nvGrpSpPr>
        <p:grpSpPr>
          <a:xfrm>
            <a:off x="319425" y="293493"/>
            <a:ext cx="8598433" cy="830841"/>
            <a:chOff x="319425" y="293493"/>
            <a:chExt cx="8598433" cy="830841"/>
          </a:xfrm>
        </p:grpSpPr>
        <p:sp>
          <p:nvSpPr>
            <p:cNvPr id="4" name="Rectangle 3"/>
            <p:cNvSpPr/>
            <p:nvPr userDrawn="1"/>
          </p:nvSpPr>
          <p:spPr>
            <a:xfrm>
              <a:off x="535368" y="293495"/>
              <a:ext cx="8382490" cy="825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p:cNvSpPr/>
            <p:nvPr userDrawn="1"/>
          </p:nvSpPr>
          <p:spPr>
            <a:xfrm rot="10800000">
              <a:off x="319425" y="293493"/>
              <a:ext cx="215942" cy="83084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1"/>
          <p:cNvSpPr>
            <a:spLocks noGrp="1"/>
          </p:cNvSpPr>
          <p:nvPr>
            <p:ph type="title"/>
          </p:nvPr>
        </p:nvSpPr>
        <p:spPr>
          <a:xfrm>
            <a:off x="628650" y="308328"/>
            <a:ext cx="7886700" cy="360268"/>
          </a:xfrm>
          <a:prstGeom prst="rect">
            <a:avLst/>
          </a:prstGeom>
        </p:spPr>
        <p:txBody>
          <a:bodyPr anchor="t">
            <a:normAutofit/>
          </a:bodyPr>
          <a:lstStyle>
            <a:lvl1pPr>
              <a:defRPr sz="2800">
                <a:solidFill>
                  <a:schemeClr val="tx1"/>
                </a:solidFill>
                <a:latin typeface="+mj-lt"/>
              </a:defRPr>
            </a:lvl1pPr>
          </a:lstStyle>
          <a:p>
            <a:r>
              <a:rPr lang="en-US" dirty="0"/>
              <a:t>Click to edit Master title style</a:t>
            </a:r>
          </a:p>
        </p:txBody>
      </p:sp>
      <p:sp>
        <p:nvSpPr>
          <p:cNvPr id="7" name="Content Placeholder 2"/>
          <p:cNvSpPr>
            <a:spLocks noGrp="1"/>
          </p:cNvSpPr>
          <p:nvPr>
            <p:ph idx="1"/>
          </p:nvPr>
        </p:nvSpPr>
        <p:spPr>
          <a:xfrm>
            <a:off x="628650" y="1286527"/>
            <a:ext cx="7886700" cy="4890436"/>
          </a:xfrm>
        </p:spPr>
        <p:txBody>
          <a:bodyPr/>
          <a:lstStyle>
            <a:lvl1pPr>
              <a:defRPr sz="24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6427" y="360305"/>
            <a:ext cx="2008147" cy="64174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2576051"/>
            <a:ext cx="7886700" cy="36009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p:cNvSpPr>
            <a:spLocks noGrp="1"/>
          </p:cNvSpPr>
          <p:nvPr>
            <p:ph type="title"/>
          </p:nvPr>
        </p:nvSpPr>
        <p:spPr>
          <a:xfrm>
            <a:off x="628650" y="972555"/>
            <a:ext cx="78867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845923" y="330809"/>
            <a:ext cx="2008147" cy="641746"/>
          </a:xfrm>
          <a:prstGeom prst="rect">
            <a:avLst/>
          </a:prstGeom>
        </p:spPr>
      </p:pic>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45924" y="327991"/>
            <a:ext cx="2008146" cy="641745"/>
          </a:xfrm>
          <a:prstGeom prst="rect">
            <a:avLst/>
          </a:prstGeom>
        </p:spPr>
      </p:pic>
    </p:spTree>
    <p:extLst>
      <p:ext uri="{BB962C8B-B14F-4D97-AF65-F5344CB8AC3E}">
        <p14:creationId xmlns:p14="http://schemas.microsoft.com/office/powerpoint/2010/main" val="184245415"/>
      </p:ext>
    </p:extLst>
  </p:cSld>
  <p:clrMap bg1="lt1" tx1="dk1" bg2="lt2" tx2="dk2" accent1="accent1" accent2="accent2" accent3="accent3" accent4="accent4" accent5="accent5" accent6="accent6" hlink="hlink" folHlink="folHlink"/>
  <p:sldLayoutIdLst>
    <p:sldLayoutId id="2147483669" r:id="rId1"/>
    <p:sldLayoutId id="2147483684" r:id="rId2"/>
    <p:sldLayoutId id="2147483670" r:id="rId3"/>
    <p:sldLayoutId id="2147483671" r:id="rId4"/>
    <p:sldLayoutId id="2147483672" r:id="rId5"/>
    <p:sldLayoutId id="2147483673" r:id="rId6"/>
    <p:sldLayoutId id="2147483674" r:id="rId7"/>
    <p:sldLayoutId id="2147483675" r:id="rId8"/>
    <p:sldLayoutId id="2147483691" r:id="rId9"/>
    <p:sldLayoutId id="2147483688" r:id="rId10"/>
  </p:sldLayoutIdLst>
  <p:txStyles>
    <p:titleStyle>
      <a:lvl1pPr algn="l" defTabSz="914400" rtl="0" eaLnBrk="1" latinLnBrk="0" hangingPunct="1">
        <a:lnSpc>
          <a:spcPct val="90000"/>
        </a:lnSpc>
        <a:spcBef>
          <a:spcPct val="0"/>
        </a:spcBef>
        <a:buNone/>
        <a:defRPr sz="4000" kern="1200">
          <a:solidFill>
            <a:schemeClr val="bg1"/>
          </a:solidFill>
          <a:latin typeface="Franklin Gothic Heavy" charset="0"/>
          <a:ea typeface="Franklin Gothic Heavy" charset="0"/>
          <a:cs typeface="Franklin Gothic Heavy" charset="0"/>
        </a:defRPr>
      </a:lvl1pPr>
    </p:titleStyle>
    <p:bodyStyle>
      <a:lvl1pPr marL="228600" indent="-228600" algn="l" defTabSz="914400" rtl="0" eaLnBrk="1" latinLnBrk="0" hangingPunct="1">
        <a:lnSpc>
          <a:spcPct val="90000"/>
        </a:lnSpc>
        <a:spcBef>
          <a:spcPts val="1000"/>
        </a:spcBef>
        <a:buSzPct val="50000"/>
        <a:buFontTx/>
        <a:buBlip>
          <a:blip r:embed="rId14"/>
        </a:buBlip>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SzPct val="50000"/>
        <a:buFontTx/>
        <a:buBlip>
          <a:blip r:embed="rId14"/>
        </a:buBlip>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SzPct val="50000"/>
        <a:buFontTx/>
        <a:buBlip>
          <a:blip r:embed="rId14"/>
        </a:buBlip>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SzPct val="50000"/>
        <a:buFontTx/>
        <a:buBlip>
          <a:blip r:embed="rId14"/>
        </a:buBlip>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SzPct val="50000"/>
        <a:buFontTx/>
        <a:buBlip>
          <a:blip r:embed="rId14"/>
        </a:buBlip>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0EBE6"/>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2576051"/>
            <a:ext cx="7886700" cy="36009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p:cNvSpPr>
            <a:spLocks noGrp="1"/>
          </p:cNvSpPr>
          <p:nvPr>
            <p:ph type="title"/>
          </p:nvPr>
        </p:nvSpPr>
        <p:spPr>
          <a:xfrm>
            <a:off x="628650" y="972555"/>
            <a:ext cx="7886700" cy="1325563"/>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845923" y="330809"/>
            <a:ext cx="2008147" cy="641746"/>
          </a:xfrm>
          <a:prstGeom prst="rect">
            <a:avLst/>
          </a:prstGeom>
        </p:spPr>
      </p:pic>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845924" y="327991"/>
            <a:ext cx="2008146" cy="641745"/>
          </a:xfrm>
          <a:prstGeom prst="rect">
            <a:avLst/>
          </a:prstGeom>
        </p:spPr>
      </p:pic>
    </p:spTree>
    <p:extLst>
      <p:ext uri="{BB962C8B-B14F-4D97-AF65-F5344CB8AC3E}">
        <p14:creationId xmlns:p14="http://schemas.microsoft.com/office/powerpoint/2010/main" val="352257343"/>
      </p:ext>
    </p:extLst>
  </p:cSld>
  <p:clrMap bg1="dk1" tx1="lt1" bg2="dk2" tx2="lt2" accent1="accent1" accent2="accent2" accent3="accent3" accent4="accent4" accent5="accent5" accent6="accent6" hlink="hlink" folHlink="folHlink"/>
  <p:sldLayoutIdLst>
    <p:sldLayoutId id="2147483677" r:id="rId1"/>
    <p:sldLayoutId id="2147483685" r:id="rId2"/>
    <p:sldLayoutId id="2147483678" r:id="rId3"/>
    <p:sldLayoutId id="2147483679" r:id="rId4"/>
    <p:sldLayoutId id="2147483680" r:id="rId5"/>
    <p:sldLayoutId id="2147483681" r:id="rId6"/>
    <p:sldLayoutId id="2147483682" r:id="rId7"/>
    <p:sldLayoutId id="2147483683" r:id="rId8"/>
    <p:sldLayoutId id="2147483692" r:id="rId9"/>
    <p:sldLayoutId id="2147483689" r:id="rId10"/>
  </p:sldLayoutIdLst>
  <p:txStyles>
    <p:titleStyle>
      <a:lvl1pPr algn="l" defTabSz="914400" rtl="0" eaLnBrk="1" latinLnBrk="0" hangingPunct="1">
        <a:lnSpc>
          <a:spcPct val="90000"/>
        </a:lnSpc>
        <a:spcBef>
          <a:spcPct val="0"/>
        </a:spcBef>
        <a:buNone/>
        <a:defRPr sz="4000" kern="1200">
          <a:solidFill>
            <a:schemeClr val="tx1"/>
          </a:solidFill>
          <a:latin typeface="Franklin Gothic Heavy" charset="0"/>
          <a:ea typeface="Franklin Gothic Heavy" charset="0"/>
          <a:cs typeface="Franklin Gothic Heavy" charset="0"/>
        </a:defRPr>
      </a:lvl1pPr>
    </p:titleStyle>
    <p:bodyStyle>
      <a:lvl1pPr marL="228600" indent="-228600" algn="l" defTabSz="914400" rtl="0" eaLnBrk="1" latinLnBrk="0" hangingPunct="1">
        <a:lnSpc>
          <a:spcPct val="90000"/>
        </a:lnSpc>
        <a:spcBef>
          <a:spcPts val="1000"/>
        </a:spcBef>
        <a:buSzPct val="50000"/>
        <a:buFontTx/>
        <a:buBlip>
          <a:blip r:embed="rId1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50000"/>
        <a:buFontTx/>
        <a:buBlip>
          <a:blip r:embed="rId1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50000"/>
        <a:buFontTx/>
        <a:buBlip>
          <a:blip r:embed="rId14"/>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50000"/>
        <a:buFontTx/>
        <a:buBlip>
          <a:blip r:embed="rId14"/>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50000"/>
        <a:buFontTx/>
        <a:buBlip>
          <a:blip r:embed="rId14"/>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cid:ii_keb7wmua0"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2CA7F-6685-4DAF-9F91-F4A315749D35}"/>
              </a:ext>
            </a:extLst>
          </p:cNvPr>
          <p:cNvSpPr>
            <a:spLocks noGrp="1"/>
          </p:cNvSpPr>
          <p:nvPr>
            <p:ph type="ctrTitle"/>
          </p:nvPr>
        </p:nvSpPr>
        <p:spPr/>
        <p:txBody>
          <a:bodyPr>
            <a:normAutofit/>
          </a:bodyPr>
          <a:lstStyle/>
          <a:p>
            <a:r>
              <a:rPr lang="en-US" sz="4000" dirty="0"/>
              <a:t>Digital Overflytning</a:t>
            </a:r>
            <a:br>
              <a:rPr lang="en-US" sz="4000" dirty="0"/>
            </a:br>
            <a:r>
              <a:rPr lang="en-US" sz="4000" dirty="0"/>
              <a:t>28. </a:t>
            </a:r>
            <a:r>
              <a:rPr lang="en-US" sz="4000" dirty="0" err="1"/>
              <a:t>oktober</a:t>
            </a:r>
            <a:r>
              <a:rPr lang="en-US" sz="4000" dirty="0"/>
              <a:t> 2020</a:t>
            </a:r>
            <a:endParaRPr lang="da-DK" sz="4000" dirty="0"/>
          </a:p>
        </p:txBody>
      </p:sp>
    </p:spTree>
    <p:extLst>
      <p:ext uri="{BB962C8B-B14F-4D97-AF65-F5344CB8AC3E}">
        <p14:creationId xmlns:p14="http://schemas.microsoft.com/office/powerpoint/2010/main" val="338968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8853-769B-4FAD-A053-525EB9E40A90}"/>
              </a:ext>
            </a:extLst>
          </p:cNvPr>
          <p:cNvSpPr>
            <a:spLocks noGrp="1"/>
          </p:cNvSpPr>
          <p:nvPr>
            <p:ph type="title"/>
          </p:nvPr>
        </p:nvSpPr>
        <p:spPr/>
        <p:txBody>
          <a:bodyPr>
            <a:normAutofit fontScale="90000"/>
          </a:bodyPr>
          <a:lstStyle/>
          <a:p>
            <a:r>
              <a:rPr lang="da-DK" dirty="0"/>
              <a:t>Timebanksvaliderings-projektet – FOAs observationer </a:t>
            </a:r>
          </a:p>
        </p:txBody>
      </p:sp>
      <p:sp>
        <p:nvSpPr>
          <p:cNvPr id="3" name="Content Placeholder 2">
            <a:extLst>
              <a:ext uri="{FF2B5EF4-FFF2-40B4-BE49-F238E27FC236}">
                <a16:creationId xmlns:a16="http://schemas.microsoft.com/office/drawing/2014/main" id="{F5C9AC55-633C-4F9B-A717-4E7493B4DFF8}"/>
              </a:ext>
            </a:extLst>
          </p:cNvPr>
          <p:cNvSpPr>
            <a:spLocks noGrp="1"/>
          </p:cNvSpPr>
          <p:nvPr>
            <p:ph idx="1"/>
          </p:nvPr>
        </p:nvSpPr>
        <p:spPr>
          <a:xfrm>
            <a:off x="628650" y="1295401"/>
            <a:ext cx="7886700" cy="5464788"/>
          </a:xfrm>
        </p:spPr>
        <p:txBody>
          <a:bodyPr>
            <a:normAutofit fontScale="77500" lnSpcReduction="20000"/>
          </a:bodyPr>
          <a:lstStyle/>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Indberetninger hvor perioden på indberetningen ligger efter dato for overflytning</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Indberetninger uden timer, hvilket ikke bør forekomme på genindplaceringskontoen </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Barselsdagpenge er indeholdt i oplysningerne</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Der sendes komplette kopier af timebankerne – hvor vi har aftalt, at der kun sendes timer, der er tilskrevet genindplaceringskontoen </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Sygedagpenge udbetalinger er indeholdt i oplysningerne</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Der sendes ikke de indberetninger, på løntimer som vi ved opslag i indkomstregistret mener skal medsendes</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Der sendes indberetninger på perioder med løn som er under overenskomstmæssig løn, men hvor der ikke er taget stilling til om det er, de er ikke manuelt rettet og der sendes dermed ingen baggrundstype</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DUBLA indberetninger med perioder efter overflytningsdatoen</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A-kasse ydelser sendes</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Manuelle ændringer uden markering af baggrundstype</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Bruttobeløb mangler egen andel af atp i beløbet</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Perioder ligger før indplaceringen</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G-dage overføres</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Manglende tillæg af sundhedsforsikring</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Dubletter af perioder</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Manuelt oprettede perioder, med sygdom som baggrund</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Manuelt oprettede perioder med start efter overflytningsdato</a:t>
            </a:r>
            <a:endParaRPr lang="da-DK"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51823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4">
            <a:extLst>
              <a:ext uri="{FF2B5EF4-FFF2-40B4-BE49-F238E27FC236}">
                <a16:creationId xmlns:a16="http://schemas.microsoft.com/office/drawing/2014/main" id="{E5F3B260-1573-4C2E-AE92-12AF90827048}"/>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083212"/>
            <a:ext cx="9144000" cy="5774787"/>
          </a:xfrm>
          <a:prstGeom prst="rect">
            <a:avLst/>
          </a:prstGeom>
          <a:noFill/>
          <a:ln>
            <a:noFill/>
          </a:ln>
        </p:spPr>
      </p:pic>
    </p:spTree>
    <p:extLst>
      <p:ext uri="{BB962C8B-B14F-4D97-AF65-F5344CB8AC3E}">
        <p14:creationId xmlns:p14="http://schemas.microsoft.com/office/powerpoint/2010/main" val="306737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900AFA-DE3F-4848-9EAD-246EAA3BA932}"/>
              </a:ext>
            </a:extLst>
          </p:cNvPr>
          <p:cNvPicPr>
            <a:picLocks noChangeAspect="1"/>
          </p:cNvPicPr>
          <p:nvPr/>
        </p:nvPicPr>
        <p:blipFill>
          <a:blip r:embed="rId2"/>
          <a:stretch>
            <a:fillRect/>
          </a:stretch>
        </p:blipFill>
        <p:spPr>
          <a:xfrm>
            <a:off x="0" y="937735"/>
            <a:ext cx="9144000" cy="5920265"/>
          </a:xfrm>
          <a:prstGeom prst="rect">
            <a:avLst/>
          </a:prstGeom>
        </p:spPr>
      </p:pic>
    </p:spTree>
    <p:extLst>
      <p:ext uri="{BB962C8B-B14F-4D97-AF65-F5344CB8AC3E}">
        <p14:creationId xmlns:p14="http://schemas.microsoft.com/office/powerpoint/2010/main" val="2991979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7CEDC-FDED-4230-A215-69295C23A846}"/>
              </a:ext>
            </a:extLst>
          </p:cNvPr>
          <p:cNvSpPr>
            <a:spLocks noGrp="1"/>
          </p:cNvSpPr>
          <p:nvPr>
            <p:ph type="title"/>
          </p:nvPr>
        </p:nvSpPr>
        <p:spPr/>
        <p:txBody>
          <a:bodyPr/>
          <a:lstStyle/>
          <a:p>
            <a:r>
              <a:rPr lang="da-DK" dirty="0"/>
              <a:t>Næste møde</a:t>
            </a:r>
          </a:p>
        </p:txBody>
      </p:sp>
      <p:sp>
        <p:nvSpPr>
          <p:cNvPr id="3" name="Content Placeholder 2">
            <a:extLst>
              <a:ext uri="{FF2B5EF4-FFF2-40B4-BE49-F238E27FC236}">
                <a16:creationId xmlns:a16="http://schemas.microsoft.com/office/drawing/2014/main" id="{7FE779DF-3DAB-44A6-BDA7-4DAF17B61903}"/>
              </a:ext>
            </a:extLst>
          </p:cNvPr>
          <p:cNvSpPr>
            <a:spLocks noGrp="1"/>
          </p:cNvSpPr>
          <p:nvPr>
            <p:ph idx="1"/>
          </p:nvPr>
        </p:nvSpPr>
        <p:spPr/>
        <p:txBody>
          <a:bodyPr/>
          <a:lstStyle/>
          <a:p>
            <a:pPr marL="0" lvl="0" indent="0">
              <a:buSzPct val="70000"/>
              <a:buNone/>
            </a:pPr>
            <a:r>
              <a:rPr lang="da-DK" dirty="0"/>
              <a:t>Kommende Skype-møde</a:t>
            </a:r>
          </a:p>
          <a:p>
            <a:pPr marL="457200" lvl="1" indent="0">
              <a:buSzPct val="70000"/>
              <a:buNone/>
            </a:pPr>
            <a:r>
              <a:rPr lang="da-DK" dirty="0"/>
              <a:t>den 9. december 2020 kl. 9-10</a:t>
            </a:r>
          </a:p>
          <a:p>
            <a:pPr marL="0" indent="0">
              <a:buNone/>
            </a:pPr>
            <a:endParaRPr lang="da-DK" dirty="0"/>
          </a:p>
          <a:p>
            <a:pPr marL="0" indent="0">
              <a:buNone/>
            </a:pPr>
            <a:r>
              <a:rPr lang="da-DK" dirty="0"/>
              <a:t>Referent ved næste møde?</a:t>
            </a:r>
          </a:p>
          <a:p>
            <a:pPr marL="0" indent="0">
              <a:buNone/>
            </a:pPr>
            <a:endParaRPr lang="da-DK" dirty="0"/>
          </a:p>
        </p:txBody>
      </p:sp>
    </p:spTree>
    <p:extLst>
      <p:ext uri="{BB962C8B-B14F-4D97-AF65-F5344CB8AC3E}">
        <p14:creationId xmlns:p14="http://schemas.microsoft.com/office/powerpoint/2010/main" val="331248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6602-5632-495D-9076-6A0CF9D075A6}"/>
              </a:ext>
            </a:extLst>
          </p:cNvPr>
          <p:cNvSpPr>
            <a:spLocks noGrp="1"/>
          </p:cNvSpPr>
          <p:nvPr>
            <p:ph type="title"/>
          </p:nvPr>
        </p:nvSpPr>
        <p:spPr>
          <a:xfrm>
            <a:off x="2812292" y="2766218"/>
            <a:ext cx="5943600" cy="1325563"/>
          </a:xfrm>
        </p:spPr>
        <p:txBody>
          <a:bodyPr/>
          <a:lstStyle/>
          <a:p>
            <a:r>
              <a:rPr lang="da-DK" dirty="0"/>
              <a:t>Eventuelt</a:t>
            </a:r>
          </a:p>
        </p:txBody>
      </p:sp>
    </p:spTree>
    <p:extLst>
      <p:ext uri="{BB962C8B-B14F-4D97-AF65-F5344CB8AC3E}">
        <p14:creationId xmlns:p14="http://schemas.microsoft.com/office/powerpoint/2010/main" val="286734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11419-608C-4362-A91D-63A95601F270}"/>
              </a:ext>
            </a:extLst>
          </p:cNvPr>
          <p:cNvSpPr>
            <a:spLocks noGrp="1"/>
          </p:cNvSpPr>
          <p:nvPr>
            <p:ph type="title"/>
          </p:nvPr>
        </p:nvSpPr>
        <p:spPr>
          <a:xfrm>
            <a:off x="246580" y="97811"/>
            <a:ext cx="6142790" cy="1325563"/>
          </a:xfrm>
        </p:spPr>
        <p:txBody>
          <a:bodyPr/>
          <a:lstStyle/>
          <a:p>
            <a:r>
              <a:rPr lang="da-DK" dirty="0"/>
              <a:t>Digital Overflytning</a:t>
            </a:r>
          </a:p>
        </p:txBody>
      </p:sp>
      <p:sp>
        <p:nvSpPr>
          <p:cNvPr id="3" name="Pladsholder til indhold 2">
            <a:extLst>
              <a:ext uri="{FF2B5EF4-FFF2-40B4-BE49-F238E27FC236}">
                <a16:creationId xmlns:a16="http://schemas.microsoft.com/office/drawing/2014/main" id="{5165DE39-6ACE-489B-91D2-6859F648C2EA}"/>
              </a:ext>
            </a:extLst>
          </p:cNvPr>
          <p:cNvSpPr>
            <a:spLocks noGrp="1"/>
          </p:cNvSpPr>
          <p:nvPr>
            <p:ph idx="1"/>
          </p:nvPr>
        </p:nvSpPr>
        <p:spPr>
          <a:xfrm>
            <a:off x="127859" y="1536519"/>
            <a:ext cx="8797465" cy="5223670"/>
          </a:xfrm>
        </p:spPr>
        <p:txBody>
          <a:bodyPr>
            <a:normAutofit fontScale="70000" lnSpcReduction="20000"/>
          </a:bodyPr>
          <a:lstStyle/>
          <a:p>
            <a:pPr marL="0" indent="0">
              <a:buNone/>
            </a:pPr>
            <a:r>
              <a:rPr lang="da-DK" sz="4800" b="1" dirty="0"/>
              <a:t>Dagsorden:</a:t>
            </a:r>
          </a:p>
          <a:p>
            <a:pPr marL="457200" lvl="0" indent="-457200">
              <a:buSzPct val="70000"/>
              <a:buFont typeface="+mj-lt"/>
              <a:buAutoNum type="arabicPeriod"/>
            </a:pPr>
            <a:endParaRPr lang="da-DK" dirty="0"/>
          </a:p>
          <a:p>
            <a:pPr marL="457200" lvl="0" indent="-457200">
              <a:buSzPct val="70000"/>
              <a:buFont typeface="+mj-lt"/>
              <a:buAutoNum type="arabicPeriod"/>
            </a:pPr>
            <a:r>
              <a:rPr lang="da-DK" dirty="0"/>
              <a:t>Fremtidige referatskrivninger </a:t>
            </a:r>
          </a:p>
          <a:p>
            <a:pPr marL="457200" lvl="0" indent="-457200">
              <a:buSzPct val="70000"/>
              <a:buFont typeface="+mj-lt"/>
              <a:buAutoNum type="arabicPeriod"/>
            </a:pPr>
            <a:r>
              <a:rPr lang="da-DK" dirty="0"/>
              <a:t>Godkendelse af referat</a:t>
            </a:r>
          </a:p>
          <a:p>
            <a:pPr marL="457200" lvl="0" indent="-457200">
              <a:buSzPct val="70000"/>
              <a:buFont typeface="+mj-lt"/>
              <a:buAutoNum type="arabicPeriod"/>
            </a:pPr>
            <a:r>
              <a:rPr lang="da-DK" dirty="0"/>
              <a:t>Fusionerede A-kasser – opdateret udmelding fra STAR</a:t>
            </a:r>
          </a:p>
          <a:p>
            <a:pPr marL="457200" lvl="0" indent="-457200">
              <a:buSzPct val="70000"/>
              <a:buFont typeface="+mj-lt"/>
              <a:buAutoNum type="arabicPeriod"/>
            </a:pPr>
            <a:r>
              <a:rPr lang="da-DK" dirty="0"/>
              <a:t>Samkøringssag</a:t>
            </a:r>
          </a:p>
          <a:p>
            <a:pPr marL="914400" lvl="1" indent="-457200">
              <a:buSzPct val="70000"/>
              <a:buFont typeface="+mj-lt"/>
              <a:buAutoNum type="arabicPeriod"/>
            </a:pPr>
            <a:r>
              <a:rPr lang="da-DK" dirty="0"/>
              <a:t>Hvornår/hvordan skal man give den anden a-kasse besked</a:t>
            </a:r>
          </a:p>
          <a:p>
            <a:pPr marL="457200" lvl="0" indent="-457200">
              <a:buSzPct val="70000"/>
              <a:buFont typeface="+mj-lt"/>
              <a:buAutoNum type="arabicPeriod"/>
            </a:pPr>
            <a:r>
              <a:rPr lang="da-DK" dirty="0"/>
              <a:t>Timebank</a:t>
            </a:r>
          </a:p>
          <a:p>
            <a:pPr marL="914400" lvl="1" indent="-457200">
              <a:buSzPct val="70000"/>
              <a:buFont typeface="+mj-lt"/>
              <a:buAutoNum type="arabicPeriod"/>
            </a:pPr>
            <a:r>
              <a:rPr lang="da-DK" dirty="0"/>
              <a:t>Opsummering på timebanksprojekt</a:t>
            </a:r>
          </a:p>
          <a:p>
            <a:pPr marL="914400" lvl="1" indent="-457200">
              <a:buSzPct val="70000"/>
              <a:buFont typeface="+mj-lt"/>
              <a:buAutoNum type="arabicPeriod"/>
            </a:pPr>
            <a:r>
              <a:rPr lang="da-DK" dirty="0"/>
              <a:t>Analyse fra FOA – Opmærksomhedspunkter</a:t>
            </a:r>
          </a:p>
          <a:p>
            <a:pPr marL="914400" lvl="1" indent="-457200">
              <a:buSzPct val="70000"/>
              <a:buFont typeface="+mj-lt"/>
              <a:buAutoNum type="arabicPeriod"/>
            </a:pPr>
            <a:r>
              <a:rPr lang="da-DK" dirty="0"/>
              <a:t>Opfølgning på konkret konstaterede timebanksfejl</a:t>
            </a:r>
          </a:p>
          <a:p>
            <a:pPr marL="914400" lvl="1" indent="-457200">
              <a:buSzPct val="70000"/>
              <a:buFont typeface="+mj-lt"/>
              <a:buAutoNum type="arabicPeriod"/>
            </a:pPr>
            <a:r>
              <a:rPr lang="da-DK" dirty="0"/>
              <a:t>Videre proces</a:t>
            </a:r>
          </a:p>
          <a:p>
            <a:pPr marL="457200" lvl="0" indent="-457200">
              <a:buSzPct val="70000"/>
              <a:buFont typeface="+mj-lt"/>
              <a:buAutoNum type="arabicPeriod"/>
            </a:pPr>
            <a:r>
              <a:rPr lang="da-DK" dirty="0"/>
              <a:t>Kommende Skype-møde</a:t>
            </a:r>
          </a:p>
          <a:p>
            <a:pPr marL="457200" lvl="1" indent="0">
              <a:buSzPct val="70000"/>
              <a:buNone/>
            </a:pPr>
            <a:r>
              <a:rPr lang="da-DK" dirty="0"/>
              <a:t>d. 9. december 2020 kl. 9-10</a:t>
            </a:r>
          </a:p>
          <a:p>
            <a:pPr marL="457200" lvl="0" indent="-457200">
              <a:buSzPct val="70000"/>
              <a:buFont typeface="+mj-lt"/>
              <a:buAutoNum type="arabicPeriod"/>
            </a:pPr>
            <a:r>
              <a:rPr lang="da-DK" dirty="0"/>
              <a:t>Evt.</a:t>
            </a:r>
          </a:p>
          <a:p>
            <a:pPr marL="457200" lvl="0" indent="-457200">
              <a:buSzPct val="70000"/>
              <a:buFont typeface="+mj-lt"/>
              <a:buAutoNum type="arabicPeriod"/>
            </a:pPr>
            <a:endParaRPr lang="da-DK" dirty="0"/>
          </a:p>
          <a:p>
            <a:pPr marL="0" indent="0">
              <a:lnSpc>
                <a:spcPct val="120000"/>
              </a:lnSpc>
              <a:buNone/>
              <a:tabLst>
                <a:tab pos="174625" algn="l"/>
              </a:tabLst>
            </a:pPr>
            <a:br>
              <a:rPr lang="da-DK" sz="2200" b="1" dirty="0"/>
            </a:br>
            <a:endParaRPr lang="da-DK" sz="2200" b="1" dirty="0"/>
          </a:p>
        </p:txBody>
      </p:sp>
    </p:spTree>
    <p:extLst>
      <p:ext uri="{BB962C8B-B14F-4D97-AF65-F5344CB8AC3E}">
        <p14:creationId xmlns:p14="http://schemas.microsoft.com/office/powerpoint/2010/main" val="411574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0100-E454-49B5-B8B0-825093F52F0D}"/>
              </a:ext>
            </a:extLst>
          </p:cNvPr>
          <p:cNvSpPr>
            <a:spLocks noGrp="1"/>
          </p:cNvSpPr>
          <p:nvPr>
            <p:ph type="title"/>
          </p:nvPr>
        </p:nvSpPr>
        <p:spPr/>
        <p:txBody>
          <a:bodyPr/>
          <a:lstStyle/>
          <a:p>
            <a:r>
              <a:rPr lang="da-DK" dirty="0"/>
              <a:t>Fusionerede A-kasser 	</a:t>
            </a:r>
          </a:p>
        </p:txBody>
      </p:sp>
      <p:sp>
        <p:nvSpPr>
          <p:cNvPr id="3" name="Content Placeholder 2">
            <a:extLst>
              <a:ext uri="{FF2B5EF4-FFF2-40B4-BE49-F238E27FC236}">
                <a16:creationId xmlns:a16="http://schemas.microsoft.com/office/drawing/2014/main" id="{BD5FC3FB-65EF-47E8-AE17-C505030CC383}"/>
              </a:ext>
            </a:extLst>
          </p:cNvPr>
          <p:cNvSpPr>
            <a:spLocks noGrp="1"/>
          </p:cNvSpPr>
          <p:nvPr>
            <p:ph idx="1"/>
          </p:nvPr>
        </p:nvSpPr>
        <p:spPr/>
        <p:txBody>
          <a:bodyPr>
            <a:normAutofit fontScale="77500" lnSpcReduction="20000"/>
          </a:bodyPr>
          <a:lstStyle/>
          <a:p>
            <a:pPr marL="0" indent="0">
              <a:buNone/>
            </a:pPr>
            <a:r>
              <a:rPr lang="da-DK" dirty="0"/>
              <a:t>Rekvisioner til DO uden angivelse af A-kassenr.   =&gt; </a:t>
            </a:r>
          </a:p>
          <a:p>
            <a:r>
              <a:rPr lang="da-DK" dirty="0"/>
              <a:t>DO kalder DFDG</a:t>
            </a:r>
          </a:p>
          <a:p>
            <a:r>
              <a:rPr lang="da-DK" dirty="0"/>
              <a:t>DFDG returnere nuværende eller seneste A-kassenr.</a:t>
            </a:r>
          </a:p>
          <a:p>
            <a:endParaRPr lang="da-DK" dirty="0"/>
          </a:p>
          <a:p>
            <a:pPr marL="0" indent="0">
              <a:buNone/>
            </a:pPr>
            <a:r>
              <a:rPr lang="da-DK" dirty="0"/>
              <a:t>Ny info fra STAR:</a:t>
            </a:r>
          </a:p>
          <a:p>
            <a:r>
              <a:rPr lang="da-DK" dirty="0"/>
              <a:t>Hvis aktivt medlemskab ved a-kassefusion =&gt; DFDG returnerer fusionskassenr.</a:t>
            </a:r>
          </a:p>
          <a:p>
            <a:r>
              <a:rPr lang="da-DK" dirty="0"/>
              <a:t>Hvis medlemskab ophørt før a-kassefusion =&gt; DFDG returnerer ophørt a-kassenr.</a:t>
            </a:r>
          </a:p>
          <a:p>
            <a:endParaRPr lang="da-DK" dirty="0"/>
          </a:p>
          <a:p>
            <a:r>
              <a:rPr lang="da-DK" dirty="0"/>
              <a:t>Dermed rekvisition om pakke 5 til ophørt a-kasse nr.</a:t>
            </a:r>
          </a:p>
          <a:p>
            <a:r>
              <a:rPr lang="da-DK" dirty="0"/>
              <a:t>DO svarer med fejlmeddelelse</a:t>
            </a:r>
            <a:br>
              <a:rPr lang="da-DK" dirty="0"/>
            </a:br>
            <a:endParaRPr lang="da-DK" dirty="0"/>
          </a:p>
          <a:p>
            <a:pPr marL="0" indent="0">
              <a:buNone/>
            </a:pPr>
            <a:r>
              <a:rPr lang="da-DK" dirty="0"/>
              <a:t>RESULTAT: stor risiko for at rekvisitionen havner i cyberspace</a:t>
            </a:r>
          </a:p>
        </p:txBody>
      </p:sp>
    </p:spTree>
    <p:extLst>
      <p:ext uri="{BB962C8B-B14F-4D97-AF65-F5344CB8AC3E}">
        <p14:creationId xmlns:p14="http://schemas.microsoft.com/office/powerpoint/2010/main" val="78370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BB16-485F-4DDD-9A26-FC0995FAF8D7}"/>
              </a:ext>
            </a:extLst>
          </p:cNvPr>
          <p:cNvSpPr>
            <a:spLocks noGrp="1"/>
          </p:cNvSpPr>
          <p:nvPr>
            <p:ph type="title"/>
          </p:nvPr>
        </p:nvSpPr>
        <p:spPr/>
        <p:txBody>
          <a:bodyPr/>
          <a:lstStyle/>
          <a:p>
            <a:r>
              <a:rPr lang="da-DK" dirty="0"/>
              <a:t>Besked til ny a-kasse</a:t>
            </a:r>
            <a:br>
              <a:rPr lang="da-DK" dirty="0"/>
            </a:br>
            <a:r>
              <a:rPr lang="da-DK" dirty="0"/>
              <a:t>hvornår og hvordan</a:t>
            </a:r>
          </a:p>
        </p:txBody>
      </p:sp>
      <p:sp>
        <p:nvSpPr>
          <p:cNvPr id="3" name="Content Placeholder 2">
            <a:extLst>
              <a:ext uri="{FF2B5EF4-FFF2-40B4-BE49-F238E27FC236}">
                <a16:creationId xmlns:a16="http://schemas.microsoft.com/office/drawing/2014/main" id="{3A69A71E-AF32-4AF7-B1E4-E53C4B8C8D3A}"/>
              </a:ext>
            </a:extLst>
          </p:cNvPr>
          <p:cNvSpPr>
            <a:spLocks noGrp="1"/>
          </p:cNvSpPr>
          <p:nvPr>
            <p:ph idx="1"/>
          </p:nvPr>
        </p:nvSpPr>
        <p:spPr>
          <a:xfrm>
            <a:off x="628650" y="3225585"/>
            <a:ext cx="7886700" cy="3338984"/>
          </a:xfrm>
        </p:spPr>
        <p:txBody>
          <a:bodyPr>
            <a:normAutofit fontScale="92500" lnSpcReduction="10000"/>
          </a:bodyPr>
          <a:lstStyle/>
          <a:p>
            <a:pPr marL="0" indent="0">
              <a:buNone/>
            </a:pPr>
            <a:r>
              <a:rPr lang="da-DK" dirty="0"/>
              <a:t>Samkøring i gl. kasse efter overflytning kan resultere i</a:t>
            </a:r>
          </a:p>
          <a:p>
            <a:pPr lvl="3"/>
            <a:r>
              <a:rPr lang="da-DK" dirty="0"/>
              <a:t>§85e gæld</a:t>
            </a:r>
          </a:p>
          <a:p>
            <a:pPr lvl="3"/>
            <a:r>
              <a:rPr lang="da-DK" dirty="0"/>
              <a:t>§86 gæld</a:t>
            </a:r>
          </a:p>
          <a:p>
            <a:pPr lvl="3"/>
            <a:r>
              <a:rPr lang="da-DK" dirty="0"/>
              <a:t>Svigskarantæne</a:t>
            </a:r>
          </a:p>
          <a:p>
            <a:pPr lvl="3"/>
            <a:r>
              <a:rPr lang="da-DK" dirty="0"/>
              <a:t>Slettelse</a:t>
            </a:r>
          </a:p>
          <a:p>
            <a:pPr lvl="3"/>
            <a:endParaRPr lang="da-DK" dirty="0"/>
          </a:p>
          <a:p>
            <a:pPr marL="0" indent="0">
              <a:buNone/>
            </a:pPr>
            <a:r>
              <a:rPr lang="da-DK" dirty="0"/>
              <a:t>Gammel a-kasse </a:t>
            </a:r>
          </a:p>
          <a:p>
            <a:pPr>
              <a:buFont typeface="Arial" panose="020B0604020202020204" pitchFamily="34" charset="0"/>
              <a:buChar char="•"/>
            </a:pPr>
            <a:r>
              <a:rPr lang="da-DK" dirty="0"/>
              <a:t>KAN anmode om hjælp til inddrivelse af gælden </a:t>
            </a:r>
            <a:br>
              <a:rPr lang="da-DK" dirty="0"/>
            </a:br>
            <a:r>
              <a:rPr lang="da-DK" dirty="0"/>
              <a:t>(opkrævningsbkg. § 11)</a:t>
            </a:r>
          </a:p>
          <a:p>
            <a:pPr>
              <a:buFont typeface="Arial" panose="020B0604020202020204" pitchFamily="34" charset="0"/>
              <a:buChar char="•"/>
            </a:pPr>
            <a:r>
              <a:rPr lang="da-DK" dirty="0"/>
              <a:t>SKAL give besked om slettelse</a:t>
            </a:r>
          </a:p>
          <a:p>
            <a:pPr marL="0" indent="0">
              <a:buNone/>
            </a:pPr>
            <a:endParaRPr lang="da-DK" dirty="0"/>
          </a:p>
        </p:txBody>
      </p:sp>
      <p:cxnSp>
        <p:nvCxnSpPr>
          <p:cNvPr id="13" name="Straight Arrow Connector 12">
            <a:extLst>
              <a:ext uri="{FF2B5EF4-FFF2-40B4-BE49-F238E27FC236}">
                <a16:creationId xmlns:a16="http://schemas.microsoft.com/office/drawing/2014/main" id="{646D047F-34BC-4423-BEBC-AB32790825EE}"/>
              </a:ext>
            </a:extLst>
          </p:cNvPr>
          <p:cNvCxnSpPr>
            <a:cxnSpLocks/>
          </p:cNvCxnSpPr>
          <p:nvPr/>
        </p:nvCxnSpPr>
        <p:spPr>
          <a:xfrm>
            <a:off x="228600" y="2501900"/>
            <a:ext cx="84582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3A40B46-F279-427D-957F-E89DE7D1C264}"/>
              </a:ext>
            </a:extLst>
          </p:cNvPr>
          <p:cNvSpPr txBox="1"/>
          <p:nvPr/>
        </p:nvSpPr>
        <p:spPr>
          <a:xfrm>
            <a:off x="556902" y="1609804"/>
            <a:ext cx="1130300" cy="738664"/>
          </a:xfrm>
          <a:prstGeom prst="rect">
            <a:avLst/>
          </a:prstGeom>
          <a:noFill/>
        </p:spPr>
        <p:txBody>
          <a:bodyPr wrap="square" rtlCol="0">
            <a:spAutoFit/>
          </a:bodyPr>
          <a:lstStyle/>
          <a:p>
            <a:r>
              <a:rPr lang="da-DK" sz="1400" dirty="0">
                <a:solidFill>
                  <a:schemeClr val="bg1"/>
                </a:solidFill>
              </a:rPr>
              <a:t>Dp-udbetaling i gl. kasse</a:t>
            </a:r>
          </a:p>
        </p:txBody>
      </p:sp>
      <p:sp>
        <p:nvSpPr>
          <p:cNvPr id="15" name="TextBox 14">
            <a:extLst>
              <a:ext uri="{FF2B5EF4-FFF2-40B4-BE49-F238E27FC236}">
                <a16:creationId xmlns:a16="http://schemas.microsoft.com/office/drawing/2014/main" id="{BFEEE81C-583A-4798-8D08-2E3FD25A18A9}"/>
              </a:ext>
            </a:extLst>
          </p:cNvPr>
          <p:cNvSpPr txBox="1"/>
          <p:nvPr/>
        </p:nvSpPr>
        <p:spPr>
          <a:xfrm>
            <a:off x="2983266" y="1954311"/>
            <a:ext cx="1352550" cy="523220"/>
          </a:xfrm>
          <a:prstGeom prst="rect">
            <a:avLst/>
          </a:prstGeom>
          <a:noFill/>
        </p:spPr>
        <p:txBody>
          <a:bodyPr wrap="square" rtlCol="0">
            <a:spAutoFit/>
          </a:bodyPr>
          <a:lstStyle/>
          <a:p>
            <a:r>
              <a:rPr lang="da-DK" sz="1400" dirty="0">
                <a:solidFill>
                  <a:schemeClr val="bg1"/>
                </a:solidFill>
              </a:rPr>
              <a:t>Samkøring i gl. kasse</a:t>
            </a:r>
          </a:p>
        </p:txBody>
      </p:sp>
      <p:sp>
        <p:nvSpPr>
          <p:cNvPr id="16" name="TextBox 15">
            <a:extLst>
              <a:ext uri="{FF2B5EF4-FFF2-40B4-BE49-F238E27FC236}">
                <a16:creationId xmlns:a16="http://schemas.microsoft.com/office/drawing/2014/main" id="{9AD344C1-E8DE-41DB-9DC3-4A02F6FB565B}"/>
              </a:ext>
            </a:extLst>
          </p:cNvPr>
          <p:cNvSpPr txBox="1"/>
          <p:nvPr/>
        </p:nvSpPr>
        <p:spPr>
          <a:xfrm>
            <a:off x="1851915" y="2035144"/>
            <a:ext cx="1130300" cy="307777"/>
          </a:xfrm>
          <a:prstGeom prst="rect">
            <a:avLst/>
          </a:prstGeom>
          <a:noFill/>
        </p:spPr>
        <p:txBody>
          <a:bodyPr wrap="square" rtlCol="0">
            <a:spAutoFit/>
          </a:bodyPr>
          <a:lstStyle/>
          <a:p>
            <a:r>
              <a:rPr lang="da-DK" sz="1400" dirty="0">
                <a:solidFill>
                  <a:schemeClr val="bg1"/>
                </a:solidFill>
              </a:rPr>
              <a:t>overflytning</a:t>
            </a:r>
          </a:p>
        </p:txBody>
      </p:sp>
      <p:sp>
        <p:nvSpPr>
          <p:cNvPr id="17" name="TextBox 16">
            <a:extLst>
              <a:ext uri="{FF2B5EF4-FFF2-40B4-BE49-F238E27FC236}">
                <a16:creationId xmlns:a16="http://schemas.microsoft.com/office/drawing/2014/main" id="{C9C78B32-BD75-49F2-9F69-7CEBCD49F1D3}"/>
              </a:ext>
            </a:extLst>
          </p:cNvPr>
          <p:cNvSpPr txBox="1"/>
          <p:nvPr/>
        </p:nvSpPr>
        <p:spPr>
          <a:xfrm>
            <a:off x="4625158" y="1674336"/>
            <a:ext cx="2109139" cy="738664"/>
          </a:xfrm>
          <a:prstGeom prst="rect">
            <a:avLst/>
          </a:prstGeom>
          <a:noFill/>
        </p:spPr>
        <p:txBody>
          <a:bodyPr wrap="square" rtlCol="0">
            <a:spAutoFit/>
          </a:bodyPr>
          <a:lstStyle/>
          <a:p>
            <a:r>
              <a:rPr lang="da-DK" sz="1400" dirty="0">
                <a:solidFill>
                  <a:schemeClr val="bg1"/>
                </a:solidFill>
              </a:rPr>
              <a:t>Evt. anmodning om inddrivelse af gæld fra gl.kasse til ny kasse</a:t>
            </a:r>
          </a:p>
        </p:txBody>
      </p:sp>
      <p:cxnSp>
        <p:nvCxnSpPr>
          <p:cNvPr id="18" name="Straight Connector 17">
            <a:extLst>
              <a:ext uri="{FF2B5EF4-FFF2-40B4-BE49-F238E27FC236}">
                <a16:creationId xmlns:a16="http://schemas.microsoft.com/office/drawing/2014/main" id="{C181CCAF-D9D7-406D-8880-1F98D0620FC2}"/>
              </a:ext>
            </a:extLst>
          </p:cNvPr>
          <p:cNvCxnSpPr/>
          <p:nvPr/>
        </p:nvCxnSpPr>
        <p:spPr>
          <a:xfrm>
            <a:off x="1122052" y="2400300"/>
            <a:ext cx="0" cy="241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7E941B-D42B-4666-8F04-2BBCA988334D}"/>
              </a:ext>
            </a:extLst>
          </p:cNvPr>
          <p:cNvCxnSpPr/>
          <p:nvPr/>
        </p:nvCxnSpPr>
        <p:spPr>
          <a:xfrm>
            <a:off x="3491266" y="2413000"/>
            <a:ext cx="0" cy="241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05C52FC-1811-4858-B906-4A6DC806DC62}"/>
              </a:ext>
            </a:extLst>
          </p:cNvPr>
          <p:cNvCxnSpPr/>
          <p:nvPr/>
        </p:nvCxnSpPr>
        <p:spPr>
          <a:xfrm>
            <a:off x="2366265" y="2387600"/>
            <a:ext cx="0" cy="241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48AF364-D56A-494D-B10C-258410A6D282}"/>
              </a:ext>
            </a:extLst>
          </p:cNvPr>
          <p:cNvCxnSpPr/>
          <p:nvPr/>
        </p:nvCxnSpPr>
        <p:spPr>
          <a:xfrm>
            <a:off x="5399866" y="2387600"/>
            <a:ext cx="0" cy="241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4FD6930-9CCF-4D72-B86C-60AADF4A8A8A}"/>
              </a:ext>
            </a:extLst>
          </p:cNvPr>
          <p:cNvSpPr txBox="1"/>
          <p:nvPr/>
        </p:nvSpPr>
        <p:spPr>
          <a:xfrm>
            <a:off x="6621057" y="1650943"/>
            <a:ext cx="1130300" cy="738664"/>
          </a:xfrm>
          <a:prstGeom prst="rect">
            <a:avLst/>
          </a:prstGeom>
          <a:noFill/>
        </p:spPr>
        <p:txBody>
          <a:bodyPr wrap="square" rtlCol="0">
            <a:spAutoFit/>
          </a:bodyPr>
          <a:lstStyle/>
          <a:p>
            <a:r>
              <a:rPr lang="da-DK" sz="1400" dirty="0">
                <a:solidFill>
                  <a:schemeClr val="bg1"/>
                </a:solidFill>
              </a:rPr>
              <a:t>Afgørelse om slettelse til medlem</a:t>
            </a:r>
          </a:p>
        </p:txBody>
      </p:sp>
      <p:cxnSp>
        <p:nvCxnSpPr>
          <p:cNvPr id="23" name="Straight Connector 22">
            <a:extLst>
              <a:ext uri="{FF2B5EF4-FFF2-40B4-BE49-F238E27FC236}">
                <a16:creationId xmlns:a16="http://schemas.microsoft.com/office/drawing/2014/main" id="{2C9B61E9-7405-41E4-B29E-380FF9B1EDCB}"/>
              </a:ext>
            </a:extLst>
          </p:cNvPr>
          <p:cNvCxnSpPr/>
          <p:nvPr/>
        </p:nvCxnSpPr>
        <p:spPr>
          <a:xfrm>
            <a:off x="7063375" y="2362576"/>
            <a:ext cx="0" cy="241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562E9CF-C156-421F-94C7-B3EC8C95DD42}"/>
              </a:ext>
            </a:extLst>
          </p:cNvPr>
          <p:cNvSpPr/>
          <p:nvPr/>
        </p:nvSpPr>
        <p:spPr>
          <a:xfrm>
            <a:off x="7063375" y="2603876"/>
            <a:ext cx="1451975" cy="48201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4 ugers frist til genoprettelse</a:t>
            </a:r>
          </a:p>
        </p:txBody>
      </p:sp>
      <p:cxnSp>
        <p:nvCxnSpPr>
          <p:cNvPr id="26" name="Straight Connector 25">
            <a:extLst>
              <a:ext uri="{FF2B5EF4-FFF2-40B4-BE49-F238E27FC236}">
                <a16:creationId xmlns:a16="http://schemas.microsoft.com/office/drawing/2014/main" id="{F3301E44-94CB-43E1-B911-7F9A436BC81F}"/>
              </a:ext>
            </a:extLst>
          </p:cNvPr>
          <p:cNvCxnSpPr/>
          <p:nvPr/>
        </p:nvCxnSpPr>
        <p:spPr>
          <a:xfrm>
            <a:off x="8223429" y="2333064"/>
            <a:ext cx="0" cy="241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A848707-5FED-4C5E-9F1D-896BB05B10FB}"/>
              </a:ext>
            </a:extLst>
          </p:cNvPr>
          <p:cNvSpPr txBox="1"/>
          <p:nvPr/>
        </p:nvSpPr>
        <p:spPr>
          <a:xfrm>
            <a:off x="7892570" y="1612273"/>
            <a:ext cx="1130300" cy="738664"/>
          </a:xfrm>
          <a:prstGeom prst="rect">
            <a:avLst/>
          </a:prstGeom>
          <a:noFill/>
        </p:spPr>
        <p:txBody>
          <a:bodyPr wrap="square" rtlCol="0">
            <a:spAutoFit/>
          </a:bodyPr>
          <a:lstStyle/>
          <a:p>
            <a:r>
              <a:rPr lang="da-DK" sz="1400" dirty="0">
                <a:solidFill>
                  <a:schemeClr val="bg1"/>
                </a:solidFill>
              </a:rPr>
              <a:t>Besked om slettelse til ny a-kasse</a:t>
            </a:r>
          </a:p>
        </p:txBody>
      </p:sp>
    </p:spTree>
    <p:extLst>
      <p:ext uri="{BB962C8B-B14F-4D97-AF65-F5344CB8AC3E}">
        <p14:creationId xmlns:p14="http://schemas.microsoft.com/office/powerpoint/2010/main" val="162895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P spid="16" grpId="0"/>
      <p:bldP spid="17" grpId="0"/>
      <p:bldP spid="22" grpId="0"/>
      <p:bldP spid="24"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3F3E-862D-4B33-A546-B3A82764AF5D}"/>
              </a:ext>
            </a:extLst>
          </p:cNvPr>
          <p:cNvSpPr>
            <a:spLocks noGrp="1"/>
          </p:cNvSpPr>
          <p:nvPr>
            <p:ph type="title"/>
          </p:nvPr>
        </p:nvSpPr>
        <p:spPr/>
        <p:txBody>
          <a:bodyPr/>
          <a:lstStyle/>
          <a:p>
            <a:r>
              <a:rPr lang="da-DK" dirty="0"/>
              <a:t>Opsummering af aftalen omkring timebanksdata</a:t>
            </a:r>
          </a:p>
        </p:txBody>
      </p:sp>
      <p:sp>
        <p:nvSpPr>
          <p:cNvPr id="3" name="Content Placeholder 2">
            <a:extLst>
              <a:ext uri="{FF2B5EF4-FFF2-40B4-BE49-F238E27FC236}">
                <a16:creationId xmlns:a16="http://schemas.microsoft.com/office/drawing/2014/main" id="{3BAD5FB1-F76B-4DA6-81B4-E38BF7C71BF9}"/>
              </a:ext>
            </a:extLst>
          </p:cNvPr>
          <p:cNvSpPr>
            <a:spLocks noGrp="1"/>
          </p:cNvSpPr>
          <p:nvPr>
            <p:ph idx="1"/>
          </p:nvPr>
        </p:nvSpPr>
        <p:spPr/>
        <p:txBody>
          <a:bodyPr>
            <a:normAutofit fontScale="92500" lnSpcReduction="10000"/>
          </a:bodyPr>
          <a:lstStyle/>
          <a:p>
            <a:pPr marL="0" indent="0">
              <a:buNone/>
            </a:pPr>
            <a:r>
              <a:rPr lang="da-DK" dirty="0"/>
              <a:t>Den delmængde af  timebanksoplysninger, der medsendes i pakke 2 og 4 </a:t>
            </a:r>
            <a:r>
              <a:rPr lang="da-DK" b="1" dirty="0"/>
              <a:t>skal være </a:t>
            </a:r>
            <a:r>
              <a:rPr lang="da-DK" dirty="0"/>
              <a:t>begrænset til følgende </a:t>
            </a:r>
          </a:p>
          <a:p>
            <a:r>
              <a:rPr lang="da-DK" dirty="0"/>
              <a:t>Periode:</a:t>
            </a:r>
            <a:br>
              <a:rPr lang="da-DK" dirty="0"/>
            </a:br>
            <a:r>
              <a:rPr lang="da-DK" dirty="0"/>
              <a:t>Lønindberetninger, der har indberetningsdato i perioden </a:t>
            </a:r>
            <a:r>
              <a:rPr lang="da-DK" b="1" dirty="0"/>
              <a:t>fra seneste indplacering i ordinær indplacering </a:t>
            </a:r>
            <a:r>
              <a:rPr lang="da-DK" dirty="0"/>
              <a:t>og </a:t>
            </a:r>
            <a:br>
              <a:rPr lang="da-DK" dirty="0"/>
            </a:br>
            <a:r>
              <a:rPr lang="da-DK" b="1" dirty="0"/>
              <a:t>til ”sidst hentet” </a:t>
            </a:r>
            <a:r>
              <a:rPr lang="da-DK" dirty="0"/>
              <a:t>ved seneste tælleropdatering forud for overflytning</a:t>
            </a:r>
          </a:p>
          <a:p>
            <a:r>
              <a:rPr lang="da-DK" dirty="0"/>
              <a:t>Indhold:</a:t>
            </a:r>
            <a:br>
              <a:rPr lang="da-DK" dirty="0"/>
            </a:br>
            <a:r>
              <a:rPr lang="da-DK" dirty="0"/>
              <a:t>indtægt og timer, der efter deres art – dvs indkomsttype/ indkomstart (kode 68) er af en karakter, at de efter fraflytterkassens vurdering </a:t>
            </a:r>
            <a:r>
              <a:rPr lang="da-DK" b="1" dirty="0"/>
              <a:t>indgår på genoptjeningskontoen</a:t>
            </a:r>
          </a:p>
          <a:p>
            <a:r>
              <a:rPr lang="da-DK" dirty="0"/>
              <a:t>Status:</a:t>
            </a:r>
            <a:br>
              <a:rPr lang="da-DK" dirty="0"/>
            </a:br>
            <a:r>
              <a:rPr lang="da-DK" dirty="0"/>
              <a:t>kun lønindberetninger med status = </a:t>
            </a:r>
            <a:r>
              <a:rPr lang="da-DK" b="1" dirty="0"/>
              <a:t>G</a:t>
            </a:r>
            <a:r>
              <a:rPr lang="da-DK" dirty="0"/>
              <a:t>yldig eller </a:t>
            </a:r>
            <a:r>
              <a:rPr lang="da-DK" b="1" dirty="0"/>
              <a:t>U</a:t>
            </a:r>
            <a:r>
              <a:rPr lang="da-DK" dirty="0"/>
              <a:t>afklaret skal medsendes.</a:t>
            </a:r>
          </a:p>
        </p:txBody>
      </p:sp>
    </p:spTree>
    <p:extLst>
      <p:ext uri="{BB962C8B-B14F-4D97-AF65-F5344CB8AC3E}">
        <p14:creationId xmlns:p14="http://schemas.microsoft.com/office/powerpoint/2010/main" val="360394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3F3E-862D-4B33-A546-B3A82764AF5D}"/>
              </a:ext>
            </a:extLst>
          </p:cNvPr>
          <p:cNvSpPr>
            <a:spLocks noGrp="1"/>
          </p:cNvSpPr>
          <p:nvPr>
            <p:ph type="title"/>
          </p:nvPr>
        </p:nvSpPr>
        <p:spPr/>
        <p:txBody>
          <a:bodyPr/>
          <a:lstStyle/>
          <a:p>
            <a:r>
              <a:rPr lang="da-DK" dirty="0"/>
              <a:t>Opsummering af aftalen omkring timebanksdata</a:t>
            </a:r>
          </a:p>
        </p:txBody>
      </p:sp>
      <p:sp>
        <p:nvSpPr>
          <p:cNvPr id="3" name="Content Placeholder 2">
            <a:extLst>
              <a:ext uri="{FF2B5EF4-FFF2-40B4-BE49-F238E27FC236}">
                <a16:creationId xmlns:a16="http://schemas.microsoft.com/office/drawing/2014/main" id="{3BAD5FB1-F76B-4DA6-81B4-E38BF7C71BF9}"/>
              </a:ext>
            </a:extLst>
          </p:cNvPr>
          <p:cNvSpPr>
            <a:spLocks noGrp="1"/>
          </p:cNvSpPr>
          <p:nvPr>
            <p:ph idx="1"/>
          </p:nvPr>
        </p:nvSpPr>
        <p:spPr>
          <a:xfrm>
            <a:off x="762001" y="5853670"/>
            <a:ext cx="5810250" cy="864632"/>
          </a:xfrm>
        </p:spPr>
        <p:txBody>
          <a:bodyPr>
            <a:normAutofit/>
          </a:bodyPr>
          <a:lstStyle/>
          <a:p>
            <a:pPr marL="0" indent="0">
              <a:buNone/>
            </a:pPr>
            <a:r>
              <a:rPr lang="da-DK" sz="1800" dirty="0"/>
              <a:t>Timebanksdata, der kan indgå på genindplaceringkontoen</a:t>
            </a:r>
          </a:p>
          <a:p>
            <a:pPr marL="0" indent="0">
              <a:buNone/>
            </a:pPr>
            <a:r>
              <a:rPr lang="da-DK" sz="1800" dirty="0"/>
              <a:t>Øvrige data i timebanken</a:t>
            </a:r>
          </a:p>
        </p:txBody>
      </p:sp>
      <p:cxnSp>
        <p:nvCxnSpPr>
          <p:cNvPr id="5" name="Straight Arrow Connector 4">
            <a:extLst>
              <a:ext uri="{FF2B5EF4-FFF2-40B4-BE49-F238E27FC236}">
                <a16:creationId xmlns:a16="http://schemas.microsoft.com/office/drawing/2014/main" id="{1449B535-A596-4564-B4B9-632DA5E04E82}"/>
              </a:ext>
            </a:extLst>
          </p:cNvPr>
          <p:cNvCxnSpPr>
            <a:cxnSpLocks/>
          </p:cNvCxnSpPr>
          <p:nvPr/>
        </p:nvCxnSpPr>
        <p:spPr>
          <a:xfrm>
            <a:off x="228600" y="2501900"/>
            <a:ext cx="84582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C70C59A-3535-477D-A6DA-A124EF8B68CE}"/>
              </a:ext>
            </a:extLst>
          </p:cNvPr>
          <p:cNvSpPr txBox="1"/>
          <p:nvPr/>
        </p:nvSpPr>
        <p:spPr>
          <a:xfrm>
            <a:off x="2413000" y="2019300"/>
            <a:ext cx="1130300" cy="307777"/>
          </a:xfrm>
          <a:prstGeom prst="rect">
            <a:avLst/>
          </a:prstGeom>
          <a:noFill/>
        </p:spPr>
        <p:txBody>
          <a:bodyPr wrap="square" rtlCol="0">
            <a:spAutoFit/>
          </a:bodyPr>
          <a:lstStyle/>
          <a:p>
            <a:r>
              <a:rPr lang="da-DK" sz="1400" dirty="0">
                <a:solidFill>
                  <a:schemeClr val="bg1"/>
                </a:solidFill>
              </a:rPr>
              <a:t>Indplacering</a:t>
            </a:r>
          </a:p>
        </p:txBody>
      </p:sp>
      <p:sp>
        <p:nvSpPr>
          <p:cNvPr id="9" name="TextBox 8">
            <a:extLst>
              <a:ext uri="{FF2B5EF4-FFF2-40B4-BE49-F238E27FC236}">
                <a16:creationId xmlns:a16="http://schemas.microsoft.com/office/drawing/2014/main" id="{77DA3A60-AD55-492F-9105-29E09FDD1C84}"/>
              </a:ext>
            </a:extLst>
          </p:cNvPr>
          <p:cNvSpPr txBox="1"/>
          <p:nvPr/>
        </p:nvSpPr>
        <p:spPr>
          <a:xfrm>
            <a:off x="4006850" y="1954311"/>
            <a:ext cx="1352550" cy="523220"/>
          </a:xfrm>
          <a:prstGeom prst="rect">
            <a:avLst/>
          </a:prstGeom>
          <a:noFill/>
        </p:spPr>
        <p:txBody>
          <a:bodyPr wrap="square" rtlCol="0">
            <a:spAutoFit/>
          </a:bodyPr>
          <a:lstStyle/>
          <a:p>
            <a:r>
              <a:rPr lang="da-DK" sz="1400" dirty="0">
                <a:solidFill>
                  <a:schemeClr val="bg1"/>
                </a:solidFill>
              </a:rPr>
              <a:t>Sidste tæller-opdatering</a:t>
            </a:r>
          </a:p>
        </p:txBody>
      </p:sp>
      <p:sp>
        <p:nvSpPr>
          <p:cNvPr id="11" name="TextBox 10">
            <a:extLst>
              <a:ext uri="{FF2B5EF4-FFF2-40B4-BE49-F238E27FC236}">
                <a16:creationId xmlns:a16="http://schemas.microsoft.com/office/drawing/2014/main" id="{664AA77A-146B-4453-934A-6767C599A907}"/>
              </a:ext>
            </a:extLst>
          </p:cNvPr>
          <p:cNvSpPr txBox="1"/>
          <p:nvPr/>
        </p:nvSpPr>
        <p:spPr>
          <a:xfrm>
            <a:off x="5359400" y="2035144"/>
            <a:ext cx="1130300" cy="307777"/>
          </a:xfrm>
          <a:prstGeom prst="rect">
            <a:avLst/>
          </a:prstGeom>
          <a:noFill/>
        </p:spPr>
        <p:txBody>
          <a:bodyPr wrap="square" rtlCol="0">
            <a:spAutoFit/>
          </a:bodyPr>
          <a:lstStyle/>
          <a:p>
            <a:r>
              <a:rPr lang="da-DK" sz="1400" dirty="0">
                <a:solidFill>
                  <a:schemeClr val="bg1"/>
                </a:solidFill>
              </a:rPr>
              <a:t>overflytning</a:t>
            </a:r>
          </a:p>
        </p:txBody>
      </p:sp>
      <p:sp>
        <p:nvSpPr>
          <p:cNvPr id="13" name="TextBox 12">
            <a:extLst>
              <a:ext uri="{FF2B5EF4-FFF2-40B4-BE49-F238E27FC236}">
                <a16:creationId xmlns:a16="http://schemas.microsoft.com/office/drawing/2014/main" id="{FFDAC085-2C1B-420C-A187-449C5D9E17A8}"/>
              </a:ext>
            </a:extLst>
          </p:cNvPr>
          <p:cNvSpPr txBox="1"/>
          <p:nvPr/>
        </p:nvSpPr>
        <p:spPr>
          <a:xfrm>
            <a:off x="7048500" y="1933543"/>
            <a:ext cx="1130300" cy="523220"/>
          </a:xfrm>
          <a:prstGeom prst="rect">
            <a:avLst/>
          </a:prstGeom>
          <a:noFill/>
        </p:spPr>
        <p:txBody>
          <a:bodyPr wrap="square" rtlCol="0">
            <a:spAutoFit/>
          </a:bodyPr>
          <a:lstStyle/>
          <a:p>
            <a:r>
              <a:rPr lang="da-DK" sz="1400" dirty="0">
                <a:solidFill>
                  <a:schemeClr val="bg1"/>
                </a:solidFill>
              </a:rPr>
              <a:t>Anmodning om pakke 4</a:t>
            </a:r>
          </a:p>
        </p:txBody>
      </p:sp>
      <p:cxnSp>
        <p:nvCxnSpPr>
          <p:cNvPr id="15" name="Straight Connector 14">
            <a:extLst>
              <a:ext uri="{FF2B5EF4-FFF2-40B4-BE49-F238E27FC236}">
                <a16:creationId xmlns:a16="http://schemas.microsoft.com/office/drawing/2014/main" id="{9D01FEFD-0895-4A73-B6A4-3ED89C528352}"/>
              </a:ext>
            </a:extLst>
          </p:cNvPr>
          <p:cNvCxnSpPr/>
          <p:nvPr/>
        </p:nvCxnSpPr>
        <p:spPr>
          <a:xfrm>
            <a:off x="2978150" y="2400300"/>
            <a:ext cx="0" cy="241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6AEF799-7654-4528-B011-7D02044AF2C8}"/>
              </a:ext>
            </a:extLst>
          </p:cNvPr>
          <p:cNvCxnSpPr/>
          <p:nvPr/>
        </p:nvCxnSpPr>
        <p:spPr>
          <a:xfrm>
            <a:off x="4514850" y="2413000"/>
            <a:ext cx="0" cy="241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9B2259E-FFAF-4B80-B40A-B5B831C4A2C7}"/>
              </a:ext>
            </a:extLst>
          </p:cNvPr>
          <p:cNvCxnSpPr/>
          <p:nvPr/>
        </p:nvCxnSpPr>
        <p:spPr>
          <a:xfrm>
            <a:off x="5873750" y="2387600"/>
            <a:ext cx="0" cy="241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F359946-7F7C-45AA-A1FE-734F27EC0588}"/>
              </a:ext>
            </a:extLst>
          </p:cNvPr>
          <p:cNvCxnSpPr/>
          <p:nvPr/>
        </p:nvCxnSpPr>
        <p:spPr>
          <a:xfrm>
            <a:off x="7651750" y="2387600"/>
            <a:ext cx="0" cy="2413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9C18371-279A-4823-839D-67CA2E4CDDBA}"/>
              </a:ext>
            </a:extLst>
          </p:cNvPr>
          <p:cNvSpPr/>
          <p:nvPr/>
        </p:nvSpPr>
        <p:spPr>
          <a:xfrm>
            <a:off x="228600" y="2641600"/>
            <a:ext cx="5645150" cy="1441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ctangle 22">
            <a:extLst>
              <a:ext uri="{FF2B5EF4-FFF2-40B4-BE49-F238E27FC236}">
                <a16:creationId xmlns:a16="http://schemas.microsoft.com/office/drawing/2014/main" id="{73AB74FB-66C4-4DC3-8CBA-697BE984173A}"/>
              </a:ext>
            </a:extLst>
          </p:cNvPr>
          <p:cNvSpPr/>
          <p:nvPr/>
        </p:nvSpPr>
        <p:spPr>
          <a:xfrm>
            <a:off x="228600" y="2768599"/>
            <a:ext cx="5645150" cy="30485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TextBox 23">
            <a:extLst>
              <a:ext uri="{FF2B5EF4-FFF2-40B4-BE49-F238E27FC236}">
                <a16:creationId xmlns:a16="http://schemas.microsoft.com/office/drawing/2014/main" id="{F94E8F9D-646F-4083-9C35-B75C667281CC}"/>
              </a:ext>
            </a:extLst>
          </p:cNvPr>
          <p:cNvSpPr txBox="1"/>
          <p:nvPr/>
        </p:nvSpPr>
        <p:spPr>
          <a:xfrm>
            <a:off x="1295403" y="2623237"/>
            <a:ext cx="4495793" cy="369332"/>
          </a:xfrm>
          <a:prstGeom prst="rect">
            <a:avLst/>
          </a:prstGeom>
          <a:noFill/>
        </p:spPr>
        <p:txBody>
          <a:bodyPr wrap="square" rtlCol="0">
            <a:spAutoFit/>
          </a:bodyPr>
          <a:lstStyle/>
          <a:p>
            <a:r>
              <a:rPr lang="da-DK" dirty="0">
                <a:solidFill>
                  <a:schemeClr val="bg1">
                    <a:lumMod val="50000"/>
                  </a:schemeClr>
                </a:solidFill>
              </a:rPr>
              <a:t>Fraflytterkassens samlede timebank</a:t>
            </a:r>
          </a:p>
        </p:txBody>
      </p:sp>
      <p:sp>
        <p:nvSpPr>
          <p:cNvPr id="26" name="Rectangle 25">
            <a:extLst>
              <a:ext uri="{FF2B5EF4-FFF2-40B4-BE49-F238E27FC236}">
                <a16:creationId xmlns:a16="http://schemas.microsoft.com/office/drawing/2014/main" id="{0BB62C66-95D4-42AD-A0F7-8B7C43A52CAF}"/>
              </a:ext>
            </a:extLst>
          </p:cNvPr>
          <p:cNvSpPr/>
          <p:nvPr/>
        </p:nvSpPr>
        <p:spPr>
          <a:xfrm>
            <a:off x="228600" y="5925751"/>
            <a:ext cx="400050" cy="1441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ctangle 27">
            <a:extLst>
              <a:ext uri="{FF2B5EF4-FFF2-40B4-BE49-F238E27FC236}">
                <a16:creationId xmlns:a16="http://schemas.microsoft.com/office/drawing/2014/main" id="{0F10F05F-A663-4F04-A5D9-F654B274B4C6}"/>
              </a:ext>
            </a:extLst>
          </p:cNvPr>
          <p:cNvSpPr/>
          <p:nvPr/>
        </p:nvSpPr>
        <p:spPr>
          <a:xfrm>
            <a:off x="228600" y="6278059"/>
            <a:ext cx="381000" cy="14416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ctangle 29">
            <a:extLst>
              <a:ext uri="{FF2B5EF4-FFF2-40B4-BE49-F238E27FC236}">
                <a16:creationId xmlns:a16="http://schemas.microsoft.com/office/drawing/2014/main" id="{A3470BEE-4E00-4DE5-824E-9D6A17F47096}"/>
              </a:ext>
            </a:extLst>
          </p:cNvPr>
          <p:cNvSpPr/>
          <p:nvPr/>
        </p:nvSpPr>
        <p:spPr>
          <a:xfrm>
            <a:off x="2978150" y="3302001"/>
            <a:ext cx="1536700" cy="127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TextBox 30">
            <a:extLst>
              <a:ext uri="{FF2B5EF4-FFF2-40B4-BE49-F238E27FC236}">
                <a16:creationId xmlns:a16="http://schemas.microsoft.com/office/drawing/2014/main" id="{F95F6B76-E7A1-4348-85ED-D09FA13F9C4B}"/>
              </a:ext>
            </a:extLst>
          </p:cNvPr>
          <p:cNvSpPr txBox="1"/>
          <p:nvPr/>
        </p:nvSpPr>
        <p:spPr>
          <a:xfrm>
            <a:off x="4978400" y="3162301"/>
            <a:ext cx="3289296" cy="646331"/>
          </a:xfrm>
          <a:prstGeom prst="rect">
            <a:avLst/>
          </a:prstGeom>
          <a:noFill/>
        </p:spPr>
        <p:txBody>
          <a:bodyPr wrap="square" rtlCol="0">
            <a:spAutoFit/>
          </a:bodyPr>
          <a:lstStyle/>
          <a:p>
            <a:r>
              <a:rPr lang="da-DK" dirty="0">
                <a:solidFill>
                  <a:schemeClr val="bg1"/>
                </a:solidFill>
              </a:rPr>
              <a:t>Sendes via DO som timebanksoplysninger i pakke 4</a:t>
            </a:r>
          </a:p>
        </p:txBody>
      </p:sp>
    </p:spTree>
    <p:extLst>
      <p:ext uri="{BB962C8B-B14F-4D97-AF65-F5344CB8AC3E}">
        <p14:creationId xmlns:p14="http://schemas.microsoft.com/office/powerpoint/2010/main" val="151884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1" grpId="0"/>
      <p:bldP spid="13" grpId="0"/>
      <p:bldP spid="21" grpId="0" animBg="1"/>
      <p:bldP spid="23" grpId="0" animBg="1"/>
      <p:bldP spid="24" grpId="0"/>
      <p:bldP spid="26" grpId="0" animBg="1"/>
      <p:bldP spid="28" grpId="0" animBg="1"/>
      <p:bldP spid="30" grpId="0" animBg="1"/>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3F3E-862D-4B33-A546-B3A82764AF5D}"/>
              </a:ext>
            </a:extLst>
          </p:cNvPr>
          <p:cNvSpPr>
            <a:spLocks noGrp="1"/>
          </p:cNvSpPr>
          <p:nvPr>
            <p:ph type="title"/>
          </p:nvPr>
        </p:nvSpPr>
        <p:spPr/>
        <p:txBody>
          <a:bodyPr/>
          <a:lstStyle/>
          <a:p>
            <a:r>
              <a:rPr lang="da-DK" dirty="0"/>
              <a:t>Opsummering af aftalen omkring timebanksdata</a:t>
            </a:r>
          </a:p>
        </p:txBody>
      </p:sp>
      <p:sp>
        <p:nvSpPr>
          <p:cNvPr id="6" name="Flowchart: Manual Operation 5">
            <a:extLst>
              <a:ext uri="{FF2B5EF4-FFF2-40B4-BE49-F238E27FC236}">
                <a16:creationId xmlns:a16="http://schemas.microsoft.com/office/drawing/2014/main" id="{91E616DC-6F7F-46AE-B26A-6FB42B46088B}"/>
              </a:ext>
            </a:extLst>
          </p:cNvPr>
          <p:cNvSpPr/>
          <p:nvPr/>
        </p:nvSpPr>
        <p:spPr>
          <a:xfrm>
            <a:off x="1524000" y="1663700"/>
            <a:ext cx="6223000" cy="1143000"/>
          </a:xfrm>
          <a:prstGeom prst="flowChartManualOperati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Flowchart: Manual Operation 7">
            <a:extLst>
              <a:ext uri="{FF2B5EF4-FFF2-40B4-BE49-F238E27FC236}">
                <a16:creationId xmlns:a16="http://schemas.microsoft.com/office/drawing/2014/main" id="{1021C219-7E2B-48ED-8A79-5DB2B1BF5D84}"/>
              </a:ext>
            </a:extLst>
          </p:cNvPr>
          <p:cNvSpPr/>
          <p:nvPr/>
        </p:nvSpPr>
        <p:spPr>
          <a:xfrm>
            <a:off x="2755900" y="2806700"/>
            <a:ext cx="3721100" cy="1143000"/>
          </a:xfrm>
          <a:prstGeom prst="flowChartManualOperation">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Lønindberetninger med modtagedato </a:t>
            </a:r>
          </a:p>
          <a:p>
            <a:pPr algn="ctr"/>
            <a:r>
              <a:rPr lang="da-DK" sz="1400" b="1" dirty="0"/>
              <a:t>fra</a:t>
            </a:r>
            <a:r>
              <a:rPr lang="da-DK" sz="1400" dirty="0"/>
              <a:t> indplacering i ordinæar indplacering </a:t>
            </a:r>
          </a:p>
          <a:p>
            <a:pPr algn="ctr"/>
            <a:r>
              <a:rPr lang="da-DK" sz="1400" b="1" dirty="0"/>
              <a:t>til</a:t>
            </a:r>
            <a:r>
              <a:rPr lang="da-DK" sz="1400" dirty="0"/>
              <a:t> ”sidst hentet”</a:t>
            </a:r>
          </a:p>
        </p:txBody>
      </p:sp>
      <p:sp>
        <p:nvSpPr>
          <p:cNvPr id="10" name="Flowchart: Manual Operation 9">
            <a:extLst>
              <a:ext uri="{FF2B5EF4-FFF2-40B4-BE49-F238E27FC236}">
                <a16:creationId xmlns:a16="http://schemas.microsoft.com/office/drawing/2014/main" id="{A4A41BD9-BBF7-4778-81F0-DA7E0E4F9424}"/>
              </a:ext>
            </a:extLst>
          </p:cNvPr>
          <p:cNvSpPr/>
          <p:nvPr/>
        </p:nvSpPr>
        <p:spPr>
          <a:xfrm>
            <a:off x="3492500" y="3949700"/>
            <a:ext cx="2222500" cy="1143000"/>
          </a:xfrm>
          <a:prstGeom prst="flowChartManualOperation">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Lønindberet-ninger, der kan indgå på </a:t>
            </a:r>
            <a:r>
              <a:rPr lang="da-DK" sz="1400" b="1" dirty="0"/>
              <a:t>genoptjenings-kontoen</a:t>
            </a:r>
          </a:p>
        </p:txBody>
      </p:sp>
      <p:sp>
        <p:nvSpPr>
          <p:cNvPr id="11" name="TextBox 10">
            <a:extLst>
              <a:ext uri="{FF2B5EF4-FFF2-40B4-BE49-F238E27FC236}">
                <a16:creationId xmlns:a16="http://schemas.microsoft.com/office/drawing/2014/main" id="{CA886C50-6A58-4080-927B-54ECD08DD0C5}"/>
              </a:ext>
            </a:extLst>
          </p:cNvPr>
          <p:cNvSpPr txBox="1"/>
          <p:nvPr/>
        </p:nvSpPr>
        <p:spPr>
          <a:xfrm>
            <a:off x="2895600" y="2050534"/>
            <a:ext cx="3676650" cy="369332"/>
          </a:xfrm>
          <a:prstGeom prst="rect">
            <a:avLst/>
          </a:prstGeom>
          <a:solidFill>
            <a:schemeClr val="accent5">
              <a:lumMod val="60000"/>
              <a:lumOff val="40000"/>
            </a:schemeClr>
          </a:solidFill>
        </p:spPr>
        <p:txBody>
          <a:bodyPr wrap="square" rtlCol="0">
            <a:spAutoFit/>
          </a:bodyPr>
          <a:lstStyle/>
          <a:p>
            <a:r>
              <a:rPr lang="da-DK" dirty="0">
                <a:solidFill>
                  <a:schemeClr val="bg1">
                    <a:lumMod val="50000"/>
                  </a:schemeClr>
                </a:solidFill>
              </a:rPr>
              <a:t>Fraflytterkassens samlede timebank</a:t>
            </a:r>
          </a:p>
        </p:txBody>
      </p:sp>
      <p:sp>
        <p:nvSpPr>
          <p:cNvPr id="13" name="Flowchart: Manual Operation 12">
            <a:extLst>
              <a:ext uri="{FF2B5EF4-FFF2-40B4-BE49-F238E27FC236}">
                <a16:creationId xmlns:a16="http://schemas.microsoft.com/office/drawing/2014/main" id="{D1548651-37E9-4587-84EF-36B525936DA6}"/>
              </a:ext>
            </a:extLst>
          </p:cNvPr>
          <p:cNvSpPr/>
          <p:nvPr/>
        </p:nvSpPr>
        <p:spPr>
          <a:xfrm>
            <a:off x="3924300" y="5092700"/>
            <a:ext cx="1371600" cy="1143000"/>
          </a:xfrm>
          <a:prstGeom prst="flowChartManualOperation">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Med status =</a:t>
            </a:r>
            <a:endParaRPr lang="da-DK" sz="1400" dirty="0"/>
          </a:p>
          <a:p>
            <a:pPr algn="ctr"/>
            <a:r>
              <a:rPr lang="da-DK" sz="1400" b="1" dirty="0"/>
              <a:t>G</a:t>
            </a:r>
            <a:r>
              <a:rPr lang="da-DK" sz="1400" dirty="0"/>
              <a:t> eller </a:t>
            </a:r>
            <a:r>
              <a:rPr lang="da-DK" sz="1400" b="1" dirty="0"/>
              <a:t>U</a:t>
            </a:r>
            <a:endParaRPr lang="da-DK" b="1" dirty="0"/>
          </a:p>
        </p:txBody>
      </p:sp>
      <p:sp>
        <p:nvSpPr>
          <p:cNvPr id="14" name="TextBox 13">
            <a:extLst>
              <a:ext uri="{FF2B5EF4-FFF2-40B4-BE49-F238E27FC236}">
                <a16:creationId xmlns:a16="http://schemas.microsoft.com/office/drawing/2014/main" id="{F6520F81-ED2B-4464-8051-0539341A87B8}"/>
              </a:ext>
            </a:extLst>
          </p:cNvPr>
          <p:cNvSpPr txBox="1"/>
          <p:nvPr/>
        </p:nvSpPr>
        <p:spPr>
          <a:xfrm>
            <a:off x="4064000" y="6252426"/>
            <a:ext cx="1079500" cy="523220"/>
          </a:xfrm>
          <a:prstGeom prst="rect">
            <a:avLst/>
          </a:prstGeom>
          <a:noFill/>
        </p:spPr>
        <p:txBody>
          <a:bodyPr wrap="square" rtlCol="0">
            <a:spAutoFit/>
          </a:bodyPr>
          <a:lstStyle/>
          <a:p>
            <a:pPr algn="ctr"/>
            <a:r>
              <a:rPr lang="da-DK" sz="1400" dirty="0">
                <a:solidFill>
                  <a:schemeClr val="bg2"/>
                </a:solidFill>
              </a:rPr>
              <a:t>DO- timebank</a:t>
            </a:r>
          </a:p>
        </p:txBody>
      </p:sp>
    </p:spTree>
    <p:extLst>
      <p:ext uri="{BB962C8B-B14F-4D97-AF65-F5344CB8AC3E}">
        <p14:creationId xmlns:p14="http://schemas.microsoft.com/office/powerpoint/2010/main" val="167108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3F3E-862D-4B33-A546-B3A82764AF5D}"/>
              </a:ext>
            </a:extLst>
          </p:cNvPr>
          <p:cNvSpPr>
            <a:spLocks noGrp="1"/>
          </p:cNvSpPr>
          <p:nvPr>
            <p:ph type="title"/>
          </p:nvPr>
        </p:nvSpPr>
        <p:spPr/>
        <p:txBody>
          <a:bodyPr>
            <a:normAutofit fontScale="90000"/>
          </a:bodyPr>
          <a:lstStyle/>
          <a:p>
            <a:r>
              <a:rPr lang="da-DK" dirty="0"/>
              <a:t>Rekapitulation:</a:t>
            </a:r>
            <a:br>
              <a:rPr lang="da-DK" dirty="0"/>
            </a:br>
            <a:r>
              <a:rPr lang="da-DK" dirty="0"/>
              <a:t>Formålet med aftalen omkring timebanksdata</a:t>
            </a:r>
          </a:p>
        </p:txBody>
      </p:sp>
      <p:sp>
        <p:nvSpPr>
          <p:cNvPr id="3" name="Content Placeholder 2">
            <a:extLst>
              <a:ext uri="{FF2B5EF4-FFF2-40B4-BE49-F238E27FC236}">
                <a16:creationId xmlns:a16="http://schemas.microsoft.com/office/drawing/2014/main" id="{3BAD5FB1-F76B-4DA6-81B4-E38BF7C71BF9}"/>
              </a:ext>
            </a:extLst>
          </p:cNvPr>
          <p:cNvSpPr>
            <a:spLocks noGrp="1"/>
          </p:cNvSpPr>
          <p:nvPr>
            <p:ph idx="1"/>
          </p:nvPr>
        </p:nvSpPr>
        <p:spPr>
          <a:xfrm>
            <a:off x="457200" y="1902279"/>
            <a:ext cx="8293100" cy="4274683"/>
          </a:xfrm>
        </p:spPr>
        <p:txBody>
          <a:bodyPr>
            <a:normAutofit lnSpcReduction="10000"/>
          </a:bodyPr>
          <a:lstStyle/>
          <a:p>
            <a:pPr marL="0" indent="0">
              <a:buNone/>
            </a:pPr>
            <a:r>
              <a:rPr lang="da-DK" dirty="0"/>
              <a:t>Medlemmets rettigheder skal være uændrede ved overflytning</a:t>
            </a:r>
          </a:p>
          <a:p>
            <a:r>
              <a:rPr lang="da-DK" dirty="0"/>
              <a:t>Medlemmet må hverken miste eller få timer på beskæftigelses-/genoptjeningskonto som følge af overflytning</a:t>
            </a:r>
          </a:p>
          <a:p>
            <a:r>
              <a:rPr lang="da-DK" dirty="0"/>
              <a:t>Ny kasse skal arbejde videre på det grundlag der er kommet fra gammel kasse</a:t>
            </a:r>
          </a:p>
          <a:p>
            <a:pPr lvl="1"/>
            <a:r>
              <a:rPr lang="da-DK" dirty="0"/>
              <a:t>Har gl. Kasse godkendt noget som overenskomstmæssigt, så er det det på gl. Kasse ansvar</a:t>
            </a:r>
          </a:p>
          <a:p>
            <a:pPr lvl="1"/>
            <a:r>
              <a:rPr lang="da-DK" dirty="0"/>
              <a:t>Har gl. Kasse indsat lønoplysninger manuelt, så har gl. Kasse dokumentation og ny kasse skal bare acceptere</a:t>
            </a:r>
          </a:p>
          <a:p>
            <a:pPr lvl="1"/>
            <a:r>
              <a:rPr lang="da-DK" dirty="0"/>
              <a:t>Har gl. Kasse annulleret indberetninger fra IR, så har de dokumentation for at indberetningen burde have været som de har tastet – det skal ny kasse acceptere.</a:t>
            </a:r>
            <a:br>
              <a:rPr lang="da-DK" dirty="0"/>
            </a:br>
            <a:endParaRPr lang="da-DK" dirty="0"/>
          </a:p>
        </p:txBody>
      </p:sp>
    </p:spTree>
    <p:extLst>
      <p:ext uri="{BB962C8B-B14F-4D97-AF65-F5344CB8AC3E}">
        <p14:creationId xmlns:p14="http://schemas.microsoft.com/office/powerpoint/2010/main" val="91776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8853-769B-4FAD-A053-525EB9E40A90}"/>
              </a:ext>
            </a:extLst>
          </p:cNvPr>
          <p:cNvSpPr>
            <a:spLocks noGrp="1"/>
          </p:cNvSpPr>
          <p:nvPr>
            <p:ph type="title"/>
          </p:nvPr>
        </p:nvSpPr>
        <p:spPr/>
        <p:txBody>
          <a:bodyPr/>
          <a:lstStyle/>
          <a:p>
            <a:r>
              <a:rPr lang="da-DK" dirty="0"/>
              <a:t>Timebanksvaliderings-projektet</a:t>
            </a:r>
          </a:p>
        </p:txBody>
      </p:sp>
      <p:sp>
        <p:nvSpPr>
          <p:cNvPr id="3" name="Content Placeholder 2">
            <a:extLst>
              <a:ext uri="{FF2B5EF4-FFF2-40B4-BE49-F238E27FC236}">
                <a16:creationId xmlns:a16="http://schemas.microsoft.com/office/drawing/2014/main" id="{F5C9AC55-633C-4F9B-A717-4E7493B4DFF8}"/>
              </a:ext>
            </a:extLst>
          </p:cNvPr>
          <p:cNvSpPr>
            <a:spLocks noGrp="1"/>
          </p:cNvSpPr>
          <p:nvPr>
            <p:ph idx="1"/>
          </p:nvPr>
        </p:nvSpPr>
        <p:spPr/>
        <p:txBody>
          <a:bodyPr/>
          <a:lstStyle/>
          <a:p>
            <a:pPr marL="0" indent="0">
              <a:buNone/>
            </a:pPr>
            <a:r>
              <a:rPr lang="da-DK" dirty="0"/>
              <a:t>Falder i 2 dele</a:t>
            </a:r>
          </a:p>
          <a:p>
            <a:r>
              <a:rPr lang="da-DK" dirty="0"/>
              <a:t>Afsendelse af den korrekte delmængde timebanksoplysninger fra fraflytterkassen</a:t>
            </a:r>
          </a:p>
          <a:p>
            <a:pPr lvl="1"/>
            <a:r>
              <a:rPr lang="da-DK" dirty="0"/>
              <a:t>Samtlige systemer meldte dette klart i efteråret 2019</a:t>
            </a:r>
          </a:p>
          <a:p>
            <a:r>
              <a:rPr lang="da-DK" dirty="0"/>
              <a:t>Indlæsning og dermed fortolkning af de modtagne data i tilflytterkassen</a:t>
            </a:r>
          </a:p>
        </p:txBody>
      </p:sp>
    </p:spTree>
    <p:extLst>
      <p:ext uri="{BB962C8B-B14F-4D97-AF65-F5344CB8AC3E}">
        <p14:creationId xmlns:p14="http://schemas.microsoft.com/office/powerpoint/2010/main" val="3589729140"/>
      </p:ext>
    </p:extLst>
  </p:cSld>
  <p:clrMapOvr>
    <a:masterClrMapping/>
  </p:clrMapOvr>
</p:sld>
</file>

<file path=ppt/theme/theme1.xml><?xml version="1.0" encoding="utf-8"?>
<a:theme xmlns:a="http://schemas.openxmlformats.org/drawingml/2006/main" name="1_Office Theme">
  <a:themeElements>
    <a:clrScheme name="Custom 1">
      <a:dk1>
        <a:srgbClr val="FFFFFF"/>
      </a:dk1>
      <a:lt1>
        <a:srgbClr val="006B70"/>
      </a:lt1>
      <a:dk2>
        <a:srgbClr val="FFFFFF"/>
      </a:dk2>
      <a:lt2>
        <a:srgbClr val="006B70"/>
      </a:lt2>
      <a:accent1>
        <a:srgbClr val="C9DED9"/>
      </a:accent1>
      <a:accent2>
        <a:srgbClr val="C95123"/>
      </a:accent2>
      <a:accent3>
        <a:srgbClr val="7D0C55"/>
      </a:accent3>
      <a:accent4>
        <a:srgbClr val="B7343B"/>
      </a:accent4>
      <a:accent5>
        <a:srgbClr val="BBA309"/>
      </a:accent5>
      <a:accent6>
        <a:srgbClr val="00B3B3"/>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kabelon 2017.potx" id="{CC0F133A-057E-4478-9C14-5E23C2A9F9C1}" vid="{3E438B7D-A4BF-42E8-A494-422ECD8B2C28}"/>
    </a:ext>
  </a:extLst>
</a:theme>
</file>

<file path=ppt/theme/theme2.xml><?xml version="1.0" encoding="utf-8"?>
<a:theme xmlns:a="http://schemas.openxmlformats.org/drawingml/2006/main" name="2_Office Theme">
  <a:themeElements>
    <a:clrScheme name="D-AK_Farvepalette">
      <a:dk1>
        <a:srgbClr val="F0EBE6"/>
      </a:dk1>
      <a:lt1>
        <a:srgbClr val="006B70"/>
      </a:lt1>
      <a:dk2>
        <a:srgbClr val="FFFFFF"/>
      </a:dk2>
      <a:lt2>
        <a:srgbClr val="006B70"/>
      </a:lt2>
      <a:accent1>
        <a:srgbClr val="C9DED9"/>
      </a:accent1>
      <a:accent2>
        <a:srgbClr val="C95123"/>
      </a:accent2>
      <a:accent3>
        <a:srgbClr val="7D0C55"/>
      </a:accent3>
      <a:accent4>
        <a:srgbClr val="B7343B"/>
      </a:accent4>
      <a:accent5>
        <a:srgbClr val="BBA309"/>
      </a:accent5>
      <a:accent6>
        <a:srgbClr val="00B3B3"/>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kabelon 2017.potx" id="{CC0F133A-057E-4478-9C14-5E23C2A9F9C1}" vid="{C49A338A-8A36-42E0-AD7D-5F4D471E30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DB6AAA83802F409D2FA62609B03727" ma:contentTypeVersion="13" ma:contentTypeDescription="Create a new document." ma:contentTypeScope="" ma:versionID="9107c0d9b981d37c8d1a22642c09c769">
  <xsd:schema xmlns:xsd="http://www.w3.org/2001/XMLSchema" xmlns:xs="http://www.w3.org/2001/XMLSchema" xmlns:p="http://schemas.microsoft.com/office/2006/metadata/properties" xmlns:ns3="dbc05d06-3b5a-4ffd-8296-5d905902a5f6" xmlns:ns4="5de04215-dc4e-4af8-8b96-35c9ff0eee06" targetNamespace="http://schemas.microsoft.com/office/2006/metadata/properties" ma:root="true" ma:fieldsID="2ffd5d77529cfb9b0a85ea6ad29568e0" ns3:_="" ns4:_="">
    <xsd:import namespace="dbc05d06-3b5a-4ffd-8296-5d905902a5f6"/>
    <xsd:import namespace="5de04215-dc4e-4af8-8b96-35c9ff0eee0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c05d06-3b5a-4ffd-8296-5d905902a5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e04215-dc4e-4af8-8b96-35c9ff0eee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0600DE-AA6D-417F-9A2E-791A178142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c05d06-3b5a-4ffd-8296-5d905902a5f6"/>
    <ds:schemaRef ds:uri="5de04215-dc4e-4af8-8b96-35c9ff0eee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9292B9-D899-4320-A3C8-64D2A5C7C84A}">
  <ds:schemaRef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5de04215-dc4e-4af8-8b96-35c9ff0eee06"/>
    <ds:schemaRef ds:uri="dbc05d06-3b5a-4ffd-8296-5d905902a5f6"/>
    <ds:schemaRef ds:uri="http://www.w3.org/XML/1998/namespace"/>
  </ds:schemaRefs>
</ds:datastoreItem>
</file>

<file path=customXml/itemProps3.xml><?xml version="1.0" encoding="utf-8"?>
<ds:datastoreItem xmlns:ds="http://schemas.openxmlformats.org/officeDocument/2006/customXml" ds:itemID="{A3AF4EE5-EF77-4D39-877F-946581C2FF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skabelon 2017</Template>
  <TotalTime>7268</TotalTime>
  <Words>718</Words>
  <Application>Microsoft Office PowerPoint</Application>
  <PresentationFormat>Skærmshow (4:3)</PresentationFormat>
  <Paragraphs>107</Paragraphs>
  <Slides>14</Slides>
  <Notes>0</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14</vt:i4>
      </vt:variant>
    </vt:vector>
  </HeadingPairs>
  <TitlesOfParts>
    <vt:vector size="22" baseType="lpstr">
      <vt:lpstr>Arial</vt:lpstr>
      <vt:lpstr>Calibri</vt:lpstr>
      <vt:lpstr>Franklin Gothic Book</vt:lpstr>
      <vt:lpstr>Franklin Gothic Heavy</vt:lpstr>
      <vt:lpstr>Franklin Gothic Medium</vt:lpstr>
      <vt:lpstr>Symbol</vt:lpstr>
      <vt:lpstr>1_Office Theme</vt:lpstr>
      <vt:lpstr>2_Office Theme</vt:lpstr>
      <vt:lpstr>Digital Overflytning 28. oktober 2020</vt:lpstr>
      <vt:lpstr>Digital Overflytning</vt:lpstr>
      <vt:lpstr>Fusionerede A-kasser  </vt:lpstr>
      <vt:lpstr>Besked til ny a-kasse hvornår og hvordan</vt:lpstr>
      <vt:lpstr>Opsummering af aftalen omkring timebanksdata</vt:lpstr>
      <vt:lpstr>Opsummering af aftalen omkring timebanksdata</vt:lpstr>
      <vt:lpstr>Opsummering af aftalen omkring timebanksdata</vt:lpstr>
      <vt:lpstr>Rekapitulation: Formålet med aftalen omkring timebanksdata</vt:lpstr>
      <vt:lpstr>Timebanksvaliderings-projektet</vt:lpstr>
      <vt:lpstr>Timebanksvaliderings-projektet – FOAs observationer </vt:lpstr>
      <vt:lpstr>PowerPoint-præsentation</vt:lpstr>
      <vt:lpstr>PowerPoint-præsentation</vt:lpstr>
      <vt:lpstr>Næste møde</vt:lpstr>
      <vt:lpstr>Eventuelt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Karen Louise Riis</dc:creator>
  <cp:lastModifiedBy>Lone Christensen</cp:lastModifiedBy>
  <cp:revision>584</cp:revision>
  <cp:lastPrinted>2019-05-28T13:46:25Z</cp:lastPrinted>
  <dcterms:created xsi:type="dcterms:W3CDTF">2017-10-03T06:14:17Z</dcterms:created>
  <dcterms:modified xsi:type="dcterms:W3CDTF">2020-11-02T10:48:44Z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0x0101001BDB6AAA83802F409D2FA62609B03727</vt:lpwstr>
  </property>
</Properties>
</file>